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Proxima Nova"/>
      <p:regular r:id="rId34"/>
      <p:bold r:id="rId35"/>
      <p:italic r:id="rId36"/>
      <p:boldItalic r:id="rId37"/>
    </p:embeddedFont>
    <p:embeddedFont>
      <p:font typeface="Helvetica Neue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2" roundtripDataSignature="AMtx7mgqBdXcEcZVpDMPA25k10mSRh5C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slide" Target="slides/slide16.xml"/><Relationship Id="rId42" Type="http://customschemas.google.com/relationships/presentationmetadata" Target="metadata"/><Relationship Id="rId41" Type="http://schemas.openxmlformats.org/officeDocument/2006/relationships/font" Target="fonts/HelveticaNeue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ProximaNova-bold.fntdata"/><Relationship Id="rId12" Type="http://schemas.openxmlformats.org/officeDocument/2006/relationships/slide" Target="slides/slide8.xml"/><Relationship Id="rId34" Type="http://schemas.openxmlformats.org/officeDocument/2006/relationships/font" Target="fonts/ProximaNova-regular.fntdata"/><Relationship Id="rId15" Type="http://schemas.openxmlformats.org/officeDocument/2006/relationships/slide" Target="slides/slide11.xml"/><Relationship Id="rId37" Type="http://schemas.openxmlformats.org/officeDocument/2006/relationships/font" Target="fonts/ProximaNova-boldItalic.fntdata"/><Relationship Id="rId14" Type="http://schemas.openxmlformats.org/officeDocument/2006/relationships/slide" Target="slides/slide10.xml"/><Relationship Id="rId36" Type="http://schemas.openxmlformats.org/officeDocument/2006/relationships/font" Target="fonts/ProximaNova-italic.fntdata"/><Relationship Id="rId17" Type="http://schemas.openxmlformats.org/officeDocument/2006/relationships/slide" Target="slides/slide13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12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" name="Google Shape;34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s-ES">
                <a:latin typeface="Arial"/>
                <a:ea typeface="Arial"/>
                <a:cs typeface="Arial"/>
                <a:sym typeface="Arial"/>
              </a:rPr>
              <a:t>Representing Digital Twins and their information resources with WoT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b24928f2ea_1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b24928f2ea_1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24928f2ea_1_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b24928f2ea_1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24928f2ea_1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b24928f2ea_1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24928f2ea_1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2b24928f2ea_1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b24928f2ea_1_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b24928f2ea_1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8" name="Google Shape;168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" name="Google Shape;178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" name="Google Shape;4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6" name="Google Shape;336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/>
              <a:t>What kind of data decrypted in the ontologies can be represented as Digital Twins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3" name="Google Shape;353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/>
              <a:t>Los facility:Project y los facility:Element serán los clases en este proyecto que serán representadas como Digital Twins.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1" name="Google Shape;371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/>
              <a:t>Con el objetivo de no perder el provenance en el Semantic Digital Twin, se ha procedido a definir cada Digital Twin como un td:Thing, referente a la ontología perteneciente a los Thing Descrptions. Para ello se ha creado una extensión en las ontologías que describe los datos descritos como Digital Twins, como td:Things con el objetivo de poder definir los Digital Twins como Thing Descriptions. La extensión de estas ontologías se ha definido como Platform.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6" name="Google Shape;426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8" name="Google Shape;458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" name="Google Shape;5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" name="Google Shape;66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24928f2ea_1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2b24928f2ea_1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b24928f2ea_1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2b24928f2ea_1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Relationship Id="rId4" Type="http://schemas.openxmlformats.org/officeDocument/2006/relationships/image" Target="../media/image19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14" name="Google Shape;1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8954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5" id="15" name="Google Shape;1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8600" y="57150"/>
            <a:ext cx="882253" cy="6203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1" id="16" name="Google Shape;1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9508" y="124177"/>
            <a:ext cx="643798" cy="55736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5"/>
          <p:cNvSpPr txBox="1"/>
          <p:nvPr>
            <p:ph type="title"/>
          </p:nvPr>
        </p:nvSpPr>
        <p:spPr>
          <a:xfrm>
            <a:off x="2743200" y="742950"/>
            <a:ext cx="6172200" cy="22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" name="Google Shape;18;p25"/>
          <p:cNvSpPr txBox="1"/>
          <p:nvPr>
            <p:ph idx="1" type="body"/>
          </p:nvPr>
        </p:nvSpPr>
        <p:spPr>
          <a:xfrm>
            <a:off x="2743200" y="2971800"/>
            <a:ext cx="61722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2100" lvl="1" marL="914400" marR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Helvetica Neue"/>
              <a:buChar char="o"/>
              <a:defRPr b="0" i="0" sz="1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2100" lvl="2" marL="1371600" marR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Helvetica Neue"/>
              <a:buChar char="•"/>
              <a:defRPr b="0" i="0" sz="1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2100" lvl="3" marL="1828800" marR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Helvetica Neue"/>
              <a:buChar char="-"/>
              <a:defRPr b="0" i="0" sz="1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2100" lvl="4" marL="2286000" marR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Helvetica Neue"/>
              <a:buChar char="»"/>
              <a:defRPr b="0" i="0" sz="1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" name="Google Shape;19;p25"/>
          <p:cNvSpPr txBox="1"/>
          <p:nvPr>
            <p:ph idx="12" type="sldNum"/>
          </p:nvPr>
        </p:nvSpPr>
        <p:spPr>
          <a:xfrm>
            <a:off x="6553200" y="4629150"/>
            <a:ext cx="2133600" cy="276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6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" name="Google Shape;22;p26"/>
          <p:cNvSpPr txBox="1"/>
          <p:nvPr>
            <p:ph idx="1" type="body"/>
          </p:nvPr>
        </p:nvSpPr>
        <p:spPr>
          <a:xfrm>
            <a:off x="685800" y="540726"/>
            <a:ext cx="7772400" cy="4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▪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o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•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-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" name="Google Shape;23;p26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 showMasterSp="0">
  <p:cSld name="Custom Layou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7"/>
          <p:cNvSpPr/>
          <p:nvPr/>
        </p:nvSpPr>
        <p:spPr>
          <a:xfrm>
            <a:off x="0" y="4954499"/>
            <a:ext cx="9144000" cy="189000"/>
          </a:xfrm>
          <a:prstGeom prst="rect">
            <a:avLst/>
          </a:prstGeom>
          <a:solidFill>
            <a:srgbClr val="2F7AAD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9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3333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Google Shape;26;p27"/>
          <p:cNvSpPr/>
          <p:nvPr/>
        </p:nvSpPr>
        <p:spPr>
          <a:xfrm>
            <a:off x="0" y="-8122"/>
            <a:ext cx="9144000" cy="342900"/>
          </a:xfrm>
          <a:prstGeom prst="rect">
            <a:avLst/>
          </a:prstGeom>
          <a:solidFill>
            <a:srgbClr val="E80000"/>
          </a:solidFill>
          <a:ln>
            <a:noFill/>
          </a:ln>
          <a:effectLst>
            <a:reflection blurRad="0" dir="0" dist="0" endA="0" endPos="40000" kx="0" rotWithShape="0" algn="bl" stPos="0" sy="-100000" ky="0"/>
          </a:effectLst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3333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n 204" id="27" name="Google Shape;2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8122"/>
            <a:ext cx="157216" cy="3429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7"/>
          <p:cNvSpPr txBox="1"/>
          <p:nvPr/>
        </p:nvSpPr>
        <p:spPr>
          <a:xfrm>
            <a:off x="-1" y="4957559"/>
            <a:ext cx="40995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</a:pPr>
            <a:r>
              <a:rPr b="0" i="0" lang="es-ES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 your title here in Slide Master Options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7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" name="Google Shape;30;p27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7"/>
          <p:cNvSpPr txBox="1"/>
          <p:nvPr>
            <p:ph idx="1" type="body"/>
          </p:nvPr>
        </p:nvSpPr>
        <p:spPr>
          <a:xfrm>
            <a:off x="685800" y="800100"/>
            <a:ext cx="38100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Helvetica Neue"/>
              <a:buChar char="▪"/>
              <a:defRPr b="0" i="0" sz="28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Helvetica Neue"/>
              <a:buChar char="o"/>
              <a:defRPr b="0" i="0" sz="28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64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Helvetica Neue"/>
              <a:buChar char="•"/>
              <a:defRPr b="0" i="0" sz="28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Helvetica Neue"/>
              <a:buChar char="-"/>
              <a:defRPr b="0" i="0" sz="28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06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Helvetica Neue"/>
              <a:buChar char="»"/>
              <a:defRPr b="0" i="0" sz="28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/>
          <p:nvPr/>
        </p:nvSpPr>
        <p:spPr>
          <a:xfrm>
            <a:off x="0" y="4954499"/>
            <a:ext cx="9144000" cy="189000"/>
          </a:xfrm>
          <a:prstGeom prst="rect">
            <a:avLst/>
          </a:prstGeom>
          <a:solidFill>
            <a:srgbClr val="2F7AAD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9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3333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Google Shape;7;p24"/>
          <p:cNvSpPr/>
          <p:nvPr/>
        </p:nvSpPr>
        <p:spPr>
          <a:xfrm>
            <a:off x="0" y="-8122"/>
            <a:ext cx="9144000" cy="342900"/>
          </a:xfrm>
          <a:prstGeom prst="rect">
            <a:avLst/>
          </a:prstGeom>
          <a:solidFill>
            <a:srgbClr val="E8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3333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n 204" id="8" name="Google Shape;8;p24"/>
          <p:cNvPicPr preferRelativeResize="0"/>
          <p:nvPr/>
        </p:nvPicPr>
        <p:blipFill rotWithShape="1">
          <a:blip r:embed="rId1">
            <a:alphaModFix amt="85000"/>
          </a:blip>
          <a:srcRect b="0" l="0" r="0" t="0"/>
          <a:stretch/>
        </p:blipFill>
        <p:spPr>
          <a:xfrm>
            <a:off x="0" y="-8122"/>
            <a:ext cx="157216" cy="3429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4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" name="Google Shape;10;p24"/>
          <p:cNvSpPr txBox="1"/>
          <p:nvPr>
            <p:ph idx="1" type="body"/>
          </p:nvPr>
        </p:nvSpPr>
        <p:spPr>
          <a:xfrm>
            <a:off x="685800" y="540726"/>
            <a:ext cx="7772400" cy="4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▪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o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•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-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b="0" i="0" sz="24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" name="Google Shape;11;p24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4"/>
          <p:cNvSpPr txBox="1"/>
          <p:nvPr/>
        </p:nvSpPr>
        <p:spPr>
          <a:xfrm>
            <a:off x="0" y="4863463"/>
            <a:ext cx="4678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W3C WoT Meeting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0.png"/><Relationship Id="rId4" Type="http://schemas.openxmlformats.org/officeDocument/2006/relationships/image" Target="../media/image24.jpg"/><Relationship Id="rId11" Type="http://schemas.openxmlformats.org/officeDocument/2006/relationships/image" Target="../media/image33.jpg"/><Relationship Id="rId10" Type="http://schemas.openxmlformats.org/officeDocument/2006/relationships/image" Target="../media/image47.png"/><Relationship Id="rId9" Type="http://schemas.openxmlformats.org/officeDocument/2006/relationships/image" Target="../media/image30.png"/><Relationship Id="rId5" Type="http://schemas.openxmlformats.org/officeDocument/2006/relationships/image" Target="../media/image41.png"/><Relationship Id="rId6" Type="http://schemas.openxmlformats.org/officeDocument/2006/relationships/image" Target="../media/image23.png"/><Relationship Id="rId7" Type="http://schemas.openxmlformats.org/officeDocument/2006/relationships/image" Target="../media/image32.png"/><Relationship Id="rId8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7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Relationship Id="rId7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Relationship Id="rId4" Type="http://schemas.openxmlformats.org/officeDocument/2006/relationships/image" Target="../media/image52.jpg"/><Relationship Id="rId9" Type="http://schemas.openxmlformats.org/officeDocument/2006/relationships/image" Target="../media/image49.png"/><Relationship Id="rId5" Type="http://schemas.openxmlformats.org/officeDocument/2006/relationships/image" Target="../media/image53.png"/><Relationship Id="rId6" Type="http://schemas.openxmlformats.org/officeDocument/2006/relationships/image" Target="../media/image56.png"/><Relationship Id="rId7" Type="http://schemas.openxmlformats.org/officeDocument/2006/relationships/image" Target="../media/image40.png"/><Relationship Id="rId8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0.jpg"/><Relationship Id="rId5" Type="http://schemas.openxmlformats.org/officeDocument/2006/relationships/image" Target="../media/image6.jpg"/><Relationship Id="rId6" Type="http://schemas.openxmlformats.org/officeDocument/2006/relationships/image" Target="../media/image11.jpg"/><Relationship Id="rId7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1.png"/><Relationship Id="rId4" Type="http://schemas.openxmlformats.org/officeDocument/2006/relationships/image" Target="../media/image2.jp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"/>
          <p:cNvSpPr txBox="1"/>
          <p:nvPr/>
        </p:nvSpPr>
        <p:spPr>
          <a:xfrm>
            <a:off x="2658546" y="735985"/>
            <a:ext cx="5878800" cy="29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4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W3C WoT Meeting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4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Digital Twin Thing Descriptions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1500" u="none" cap="none" strike="noStrike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Ontology Engineering Group</a:t>
            </a:r>
            <a:r>
              <a:rPr b="0" i="0" lang="es-ES" sz="1500" u="none" cap="none" strike="noStrike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endParaRPr b="0" i="0" sz="1500" u="none" cap="none" strike="noStrike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1500" u="none" cap="none" strike="noStrike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Universidad Politécnica de Madrid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Salvador González Gerpe, </a:t>
            </a:r>
            <a:r>
              <a:rPr b="0" i="0" lang="es-ES" sz="1400" u="none" cap="none" strike="noStrike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Andrea Cimmino</a:t>
            </a:r>
            <a:endParaRPr b="0" i="0" sz="1400" u="none" cap="none" strike="noStrike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Raúl García-Castro</a:t>
            </a:r>
            <a:endParaRPr b="1" i="0" sz="2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Picture 13" id="37" name="Google Shape;3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1410" y="3348339"/>
            <a:ext cx="246961" cy="252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"/>
          <p:cNvSpPr txBox="1"/>
          <p:nvPr/>
        </p:nvSpPr>
        <p:spPr>
          <a:xfrm>
            <a:off x="7115632" y="3348339"/>
            <a:ext cx="21099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Helvetica Neue"/>
              <a:buNone/>
            </a:pPr>
            <a:r>
              <a:rPr lang="es-ES" sz="12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</a:t>
            </a:r>
            <a:r>
              <a:rPr b="0" i="0" lang="es-ES" sz="12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/202</a:t>
            </a:r>
            <a:r>
              <a:rPr lang="es-ES" sz="12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0" i="0" sz="12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" name="Google Shape;39;p1"/>
          <p:cNvSpPr txBox="1"/>
          <p:nvPr/>
        </p:nvSpPr>
        <p:spPr>
          <a:xfrm>
            <a:off x="2800497" y="3293385"/>
            <a:ext cx="28956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Helvetica Neue"/>
              <a:buNone/>
            </a:pPr>
            <a:r>
              <a:rPr b="0" i="0" lang="es-ES" sz="12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salvador.gonzalez.gerpe@upm.es</a:t>
            </a:r>
            <a:endParaRPr b="0" i="0" sz="1150" u="none" cap="none" strike="noStrike">
              <a:solidFill>
                <a:srgbClr val="666666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4" id="40" name="Google Shape;4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83598" y="3348338"/>
            <a:ext cx="252001" cy="252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EG logo" id="41" name="Google Shape;4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46085" y="3934952"/>
            <a:ext cx="2303721" cy="595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s-ES">
                <a:solidFill>
                  <a:schemeClr val="lt1"/>
                </a:solidFill>
              </a:rPr>
              <a:t>DT Thing Description Extension Virtual Entity</a:t>
            </a:r>
            <a:endParaRPr/>
          </a:p>
        </p:txBody>
      </p:sp>
      <p:sp>
        <p:nvSpPr>
          <p:cNvPr id="122" name="Google Shape;122;p8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8"/>
          <p:cNvSpPr txBox="1"/>
          <p:nvPr/>
        </p:nvSpPr>
        <p:spPr>
          <a:xfrm>
            <a:off x="68775" y="370650"/>
            <a:ext cx="89103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"</a:t>
            </a:r>
            <a:r>
              <a:rPr lang="es-ES" sz="1000">
                <a:solidFill>
                  <a:schemeClr val="accent1"/>
                </a:solidFill>
              </a:rPr>
              <a:t>ve</a:t>
            </a:r>
            <a:r>
              <a:rPr lang="es-ES" sz="1000">
                <a:solidFill>
                  <a:schemeClr val="dk1"/>
                </a:solidFill>
              </a:rPr>
              <a:t>": [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{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"</a:t>
            </a:r>
            <a:r>
              <a:rPr lang="es-ES" sz="1000">
                <a:solidFill>
                  <a:schemeClr val="accent1"/>
                </a:solidFill>
              </a:rPr>
              <a:t>id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dt_ve01U2Ox69TF78CjGAzXHALN;1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"</a:t>
            </a:r>
            <a:r>
              <a:rPr lang="es-ES" sz="1000">
                <a:solidFill>
                  <a:schemeClr val="accent1"/>
                </a:solidFill>
              </a:rPr>
              <a:t>type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Virtual_Entity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"</a:t>
            </a:r>
            <a:r>
              <a:rPr lang="es-ES" sz="1000">
                <a:solidFill>
                  <a:schemeClr val="accent1"/>
                </a:solidFill>
              </a:rPr>
              <a:t>title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Virtual Entity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"</a:t>
            </a:r>
            <a:r>
              <a:rPr lang="es-ES" sz="1000">
                <a:solidFill>
                  <a:schemeClr val="accent1"/>
                </a:solidFill>
              </a:rPr>
              <a:t>description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Virtual Entity of SDT 01U2Ox69TF78CjGAzXHALN from project b3fe643d-f9f2-4e14-bf3c-95343d63c850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"</a:t>
            </a:r>
            <a:r>
              <a:rPr lang="es-ES" sz="1000">
                <a:solidFill>
                  <a:schemeClr val="accent1"/>
                </a:solidFill>
              </a:rPr>
              <a:t>models</a:t>
            </a:r>
            <a:r>
              <a:rPr lang="es-ES" sz="1000">
                <a:solidFill>
                  <a:schemeClr val="dk1"/>
                </a:solidFill>
              </a:rPr>
              <a:t>": [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{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"</a:t>
            </a:r>
            <a:r>
              <a:rPr lang="es-ES" sz="1000">
                <a:solidFill>
                  <a:schemeClr val="accent1"/>
                </a:solidFill>
              </a:rPr>
              <a:t>type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Ontology_Model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"</a:t>
            </a:r>
            <a:r>
              <a:rPr lang="es-ES" sz="1000">
                <a:solidFill>
                  <a:schemeClr val="accent1"/>
                </a:solidFill>
              </a:rPr>
              <a:t>title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Building Element Ontology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"</a:t>
            </a:r>
            <a:r>
              <a:rPr lang="es-ES" sz="1000">
                <a:solidFill>
                  <a:schemeClr val="accent1"/>
                </a:solidFill>
              </a:rPr>
              <a:t>description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The Building Element Ontology provides an ontology based on the IfcBuildingElement subtree in the IFC specification, containing a taxonomy of classes that allow to define common building elements.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"</a:t>
            </a:r>
            <a:r>
              <a:rPr lang="es-ES" sz="1000">
                <a:solidFill>
                  <a:schemeClr val="accent1"/>
                </a:solidFill>
              </a:rPr>
              <a:t>formats</a:t>
            </a:r>
            <a:r>
              <a:rPr lang="es-ES" sz="1000">
                <a:solidFill>
                  <a:schemeClr val="dk1"/>
                </a:solidFill>
              </a:rPr>
              <a:t>": [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  {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    "</a:t>
            </a:r>
            <a:r>
              <a:rPr lang="es-ES" sz="1000">
                <a:solidFill>
                  <a:schemeClr val="accent1"/>
                </a:solidFill>
              </a:rPr>
              <a:t>type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Format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    "</a:t>
            </a:r>
            <a:r>
              <a:rPr lang="es-ES" sz="1000">
                <a:solidFill>
                  <a:schemeClr val="accent1"/>
                </a:solidFill>
              </a:rPr>
              <a:t>title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JSON-LD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    "</a:t>
            </a:r>
            <a:r>
              <a:rPr lang="es-ES" sz="1000">
                <a:solidFill>
                  <a:schemeClr val="accent1"/>
                </a:solidFill>
              </a:rPr>
              <a:t>description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JSON-LD format.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    "</a:t>
            </a:r>
            <a:r>
              <a:rPr lang="es-ES" sz="1000">
                <a:solidFill>
                  <a:schemeClr val="accent1"/>
                </a:solidFill>
              </a:rPr>
              <a:t>href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https://pi.pauwel.be/voc/buildingelement/ontology.json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    "</a:t>
            </a:r>
            <a:r>
              <a:rPr lang="es-ES" sz="1000">
                <a:solidFill>
                  <a:schemeClr val="accent1"/>
                </a:solidFill>
              </a:rPr>
              <a:t>extension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json</a:t>
            </a:r>
            <a:r>
              <a:rPr lang="es-ES" sz="1000">
                <a:solidFill>
                  <a:schemeClr val="dk1"/>
                </a:solidFill>
              </a:rPr>
              <a:t>"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  },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  {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    "</a:t>
            </a:r>
            <a:r>
              <a:rPr lang="es-ES" sz="1000">
                <a:solidFill>
                  <a:schemeClr val="accent1"/>
                </a:solidFill>
              </a:rPr>
              <a:t>type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Format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    "</a:t>
            </a:r>
            <a:r>
              <a:rPr lang="es-ES" sz="1000">
                <a:solidFill>
                  <a:schemeClr val="accent1"/>
                </a:solidFill>
              </a:rPr>
              <a:t>title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RDF/XML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    "</a:t>
            </a:r>
            <a:r>
              <a:rPr lang="es-ES" sz="1000">
                <a:solidFill>
                  <a:schemeClr val="accent1"/>
                </a:solidFill>
              </a:rPr>
              <a:t>description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RDF/XML Format.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    "</a:t>
            </a:r>
            <a:r>
              <a:rPr lang="es-ES" sz="1000">
                <a:solidFill>
                  <a:schemeClr val="accent1"/>
                </a:solidFill>
              </a:rPr>
              <a:t>href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https://pi.pauwel.be/voc/buildingelement/ontology.xml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    "</a:t>
            </a:r>
            <a:r>
              <a:rPr lang="es-ES" sz="1000">
                <a:solidFill>
                  <a:schemeClr val="accent1"/>
                </a:solidFill>
              </a:rPr>
              <a:t>extension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xml</a:t>
            </a:r>
            <a:r>
              <a:rPr lang="es-ES" sz="1000">
                <a:solidFill>
                  <a:schemeClr val="dk1"/>
                </a:solidFill>
              </a:rPr>
              <a:t>"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  },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…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b24928f2ea_1_29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s-ES"/>
              <a:t>Ontology</a:t>
            </a:r>
            <a:endParaRPr/>
          </a:p>
        </p:txBody>
      </p:sp>
      <p:sp>
        <p:nvSpPr>
          <p:cNvPr id="129" name="Google Shape;129;g2b24928f2ea_1_29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g2b24928f2ea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6225"/>
            <a:ext cx="8839204" cy="3811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s-ES">
                <a:solidFill>
                  <a:schemeClr val="lt1"/>
                </a:solidFill>
              </a:rPr>
              <a:t>DT Thing Description Extension Digital Twin Data</a:t>
            </a:r>
            <a:endParaRPr/>
          </a:p>
        </p:txBody>
      </p:sp>
      <p:sp>
        <p:nvSpPr>
          <p:cNvPr id="136" name="Google Shape;136;p9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9"/>
          <p:cNvSpPr txBox="1"/>
          <p:nvPr/>
        </p:nvSpPr>
        <p:spPr>
          <a:xfrm>
            <a:off x="193211" y="493802"/>
            <a:ext cx="88746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</a:rPr>
              <a:t>"</a:t>
            </a:r>
            <a:r>
              <a:rPr lang="es-ES" sz="1100">
                <a:solidFill>
                  <a:schemeClr val="accent1"/>
                </a:solidFill>
              </a:rPr>
              <a:t>dd</a:t>
            </a:r>
            <a:r>
              <a:rPr lang="es-ES" sz="1100">
                <a:solidFill>
                  <a:schemeClr val="dk1"/>
                </a:solidFill>
              </a:rPr>
              <a:t>": [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</a:rPr>
              <a:t>    {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</a:rPr>
              <a:t>      "</a:t>
            </a:r>
            <a:r>
              <a:rPr lang="es-ES" sz="1100">
                <a:solidFill>
                  <a:schemeClr val="accent1"/>
                </a:solidFill>
              </a:rPr>
              <a:t>id</a:t>
            </a:r>
            <a:r>
              <a:rPr lang="es-ES" sz="1100">
                <a:solidFill>
                  <a:schemeClr val="dk1"/>
                </a:solidFill>
              </a:rPr>
              <a:t>": "</a:t>
            </a:r>
            <a:r>
              <a:rPr lang="es-ES" sz="1100">
                <a:solidFill>
                  <a:schemeClr val="accent6"/>
                </a:solidFill>
              </a:rPr>
              <a:t>dt_dd:01U2Ox69TF78CjGAzXHALN;1</a:t>
            </a:r>
            <a:r>
              <a:rPr lang="es-ES" sz="1100">
                <a:solidFill>
                  <a:schemeClr val="dk1"/>
                </a:solidFill>
              </a:rPr>
              <a:t>",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</a:rPr>
              <a:t>      "</a:t>
            </a:r>
            <a:r>
              <a:rPr lang="es-ES" sz="1100">
                <a:solidFill>
                  <a:schemeClr val="accent1"/>
                </a:solidFill>
              </a:rPr>
              <a:t>type</a:t>
            </a:r>
            <a:r>
              <a:rPr lang="es-ES" sz="1100">
                <a:solidFill>
                  <a:schemeClr val="dk1"/>
                </a:solidFill>
              </a:rPr>
              <a:t>": "</a:t>
            </a:r>
            <a:r>
              <a:rPr lang="es-ES" sz="1100">
                <a:solidFill>
                  <a:schemeClr val="accent6"/>
                </a:solidFill>
              </a:rPr>
              <a:t>Digital_Twin_Data</a:t>
            </a:r>
            <a:r>
              <a:rPr lang="es-ES" sz="1100">
                <a:solidFill>
                  <a:schemeClr val="dk1"/>
                </a:solidFill>
              </a:rPr>
              <a:t>",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</a:rPr>
              <a:t>      "</a:t>
            </a:r>
            <a:r>
              <a:rPr lang="es-ES" sz="1100">
                <a:solidFill>
                  <a:schemeClr val="accent1"/>
                </a:solidFill>
              </a:rPr>
              <a:t>title</a:t>
            </a:r>
            <a:r>
              <a:rPr lang="es-ES" sz="1100">
                <a:solidFill>
                  <a:schemeClr val="dk1"/>
                </a:solidFill>
              </a:rPr>
              <a:t>": "</a:t>
            </a:r>
            <a:r>
              <a:rPr lang="es-ES" sz="1100">
                <a:solidFill>
                  <a:schemeClr val="accent6"/>
                </a:solidFill>
              </a:rPr>
              <a:t>Digital</a:t>
            </a:r>
            <a:r>
              <a:rPr lang="es-ES" sz="1100">
                <a:solidFill>
                  <a:schemeClr val="accent6"/>
                </a:solidFill>
              </a:rPr>
              <a:t> Twin Data</a:t>
            </a:r>
            <a:r>
              <a:rPr lang="es-ES" sz="1100">
                <a:solidFill>
                  <a:schemeClr val="dk1"/>
                </a:solidFill>
              </a:rPr>
              <a:t>",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</a:rPr>
              <a:t>      "</a:t>
            </a:r>
            <a:r>
              <a:rPr lang="es-ES" sz="1100">
                <a:solidFill>
                  <a:schemeClr val="accent1"/>
                </a:solidFill>
              </a:rPr>
              <a:t>description</a:t>
            </a:r>
            <a:r>
              <a:rPr lang="es-ES" sz="1100">
                <a:solidFill>
                  <a:schemeClr val="dk1"/>
                </a:solidFill>
              </a:rPr>
              <a:t>": "</a:t>
            </a:r>
            <a:r>
              <a:rPr lang="es-ES" sz="1100">
                <a:solidFill>
                  <a:schemeClr val="accent6"/>
                </a:solidFill>
              </a:rPr>
              <a:t>Digital Twin Data of SDT 01U2Ox69TF78CjGAzXHALN from project b3fe643d-f9f2-4e14-bf3c-95343d63c850.</a:t>
            </a:r>
            <a:r>
              <a:rPr lang="es-ES" sz="1100">
                <a:solidFill>
                  <a:schemeClr val="dk1"/>
                </a:solidFill>
              </a:rPr>
              <a:t>",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</a:rPr>
              <a:t>      "</a:t>
            </a:r>
            <a:r>
              <a:rPr lang="es-ES" sz="1100">
                <a:solidFill>
                  <a:schemeClr val="accent1"/>
                </a:solidFill>
              </a:rPr>
              <a:t>data</a:t>
            </a:r>
            <a:r>
              <a:rPr lang="es-ES" sz="1100">
                <a:solidFill>
                  <a:schemeClr val="dk1"/>
                </a:solidFill>
              </a:rPr>
              <a:t>": [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</a:rPr>
              <a:t>        {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</a:rPr>
              <a:t>          "</a:t>
            </a:r>
            <a:r>
              <a:rPr lang="es-ES" sz="1100">
                <a:solidFill>
                  <a:schemeClr val="accent1"/>
                </a:solidFill>
              </a:rPr>
              <a:t>type</a:t>
            </a:r>
            <a:r>
              <a:rPr lang="es-ES" sz="1100">
                <a:solidFill>
                  <a:schemeClr val="dk1"/>
                </a:solidFill>
              </a:rPr>
              <a:t>": "</a:t>
            </a:r>
            <a:r>
              <a:rPr lang="es-ES" sz="1100">
                <a:solidFill>
                  <a:schemeClr val="accent6"/>
                </a:solidFill>
              </a:rPr>
              <a:t>dcat:Dataset</a:t>
            </a:r>
            <a:r>
              <a:rPr lang="es-ES" sz="1100">
                <a:solidFill>
                  <a:schemeClr val="dk1"/>
                </a:solidFill>
              </a:rPr>
              <a:t>",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</a:rPr>
              <a:t>          "</a:t>
            </a:r>
            <a:r>
              <a:rPr lang="es-ES" sz="1100">
                <a:solidFill>
                  <a:schemeClr val="accent1"/>
                </a:solidFill>
              </a:rPr>
              <a:t>title</a:t>
            </a:r>
            <a:r>
              <a:rPr lang="es-ES" sz="1100">
                <a:solidFill>
                  <a:schemeClr val="dk1"/>
                </a:solidFill>
              </a:rPr>
              <a:t>": "</a:t>
            </a:r>
            <a:r>
              <a:rPr lang="es-ES" sz="1100">
                <a:solidFill>
                  <a:schemeClr val="accent6"/>
                </a:solidFill>
              </a:rPr>
              <a:t>Knowledge Graph</a:t>
            </a:r>
            <a:r>
              <a:rPr lang="es-ES" sz="1100">
                <a:solidFill>
                  <a:schemeClr val="dk1"/>
                </a:solidFill>
              </a:rPr>
              <a:t>",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</a:rPr>
              <a:t>          "</a:t>
            </a:r>
            <a:r>
              <a:rPr lang="es-ES" sz="1100">
                <a:solidFill>
                  <a:schemeClr val="accent1"/>
                </a:solidFill>
              </a:rPr>
              <a:t>description</a:t>
            </a:r>
            <a:r>
              <a:rPr lang="es-ES" sz="1100">
                <a:solidFill>
                  <a:schemeClr val="dk1"/>
                </a:solidFill>
              </a:rPr>
              <a:t>": "</a:t>
            </a:r>
            <a:r>
              <a:rPr lang="es-ES" sz="1100">
                <a:solidFill>
                  <a:schemeClr val="accent6"/>
                </a:solidFill>
              </a:rPr>
              <a:t>Knowledge Graph of SDT 01U2Ox69TF78CjGAzXHALN from project b3fe643d-f9f2-4e14-bf3c-95343d63c850.</a:t>
            </a:r>
            <a:r>
              <a:rPr lang="es-ES" sz="1100">
                <a:solidFill>
                  <a:schemeClr val="dk1"/>
                </a:solidFill>
              </a:rPr>
              <a:t>",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</a:rPr>
              <a:t>          "</a:t>
            </a:r>
            <a:r>
              <a:rPr lang="es-ES" sz="1100">
                <a:solidFill>
                  <a:schemeClr val="accent1"/>
                </a:solidFill>
              </a:rPr>
              <a:t>dcat:distribution</a:t>
            </a:r>
            <a:r>
              <a:rPr lang="es-ES" sz="1100">
                <a:solidFill>
                  <a:schemeClr val="dk1"/>
                </a:solidFill>
              </a:rPr>
              <a:t>": {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</a:rPr>
              <a:t>            "</a:t>
            </a:r>
            <a:r>
              <a:rPr lang="es-ES" sz="1100">
                <a:solidFill>
                  <a:schemeClr val="accent1"/>
                </a:solidFill>
              </a:rPr>
              <a:t>dcat:accessURL</a:t>
            </a:r>
            <a:r>
              <a:rPr lang="es-ES" sz="1100">
                <a:solidFill>
                  <a:schemeClr val="dk1"/>
                </a:solidFill>
              </a:rPr>
              <a:t>": "</a:t>
            </a:r>
            <a:r>
              <a:rPr lang="es-ES" sz="1100">
                <a:solidFill>
                  <a:schemeClr val="accent6"/>
                </a:solidFill>
              </a:rPr>
              <a:t>https://data.cogito.iot.linkeddata.es/beo_bot_ifc</a:t>
            </a:r>
            <a:r>
              <a:rPr lang="es-ES" sz="1100">
                <a:solidFill>
                  <a:schemeClr val="dk1"/>
                </a:solidFill>
              </a:rPr>
              <a:t>",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</a:rPr>
              <a:t>            "</a:t>
            </a:r>
            <a:r>
              <a:rPr lang="es-ES" sz="1100">
                <a:solidFill>
                  <a:schemeClr val="accent1"/>
                </a:solidFill>
              </a:rPr>
              <a:t>dcat:mediaType</a:t>
            </a:r>
            <a:r>
              <a:rPr lang="es-ES" sz="1100">
                <a:solidFill>
                  <a:schemeClr val="dk1"/>
                </a:solidFill>
              </a:rPr>
              <a:t>": "</a:t>
            </a:r>
            <a:r>
              <a:rPr lang="es-ES" sz="1100">
                <a:solidFill>
                  <a:schemeClr val="accent6"/>
                </a:solidFill>
              </a:rPr>
              <a:t>application/sparql-results+json"</a:t>
            </a:r>
            <a:r>
              <a:rPr lang="es-ES" sz="1100">
                <a:solidFill>
                  <a:schemeClr val="dk1"/>
                </a:solidFill>
              </a:rPr>
              <a:t>,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</a:rPr>
              <a:t>            "</a:t>
            </a:r>
            <a:r>
              <a:rPr lang="es-ES" sz="1100">
                <a:solidFill>
                  <a:schemeClr val="accent1"/>
                </a:solidFill>
              </a:rPr>
              <a:t>dcat:downloadURL</a:t>
            </a:r>
            <a:r>
              <a:rPr lang="es-ES" sz="1100">
                <a:solidFill>
                  <a:schemeClr val="dk1"/>
                </a:solidFill>
              </a:rPr>
              <a:t>": "</a:t>
            </a:r>
            <a:r>
              <a:rPr lang="es-ES" sz="1100">
                <a:solidFill>
                  <a:schemeClr val="accent6"/>
                </a:solidFill>
              </a:rPr>
              <a:t>https://triplestore.cogito.iot.linkeddata.es/rest/explore/graph?uri=https%3A%2F%2Fdata.cogito.iot.linkeddata.es%2Fbeo_bot_ifc&amp;role=context&amp;inference=all&amp;bnodes=true&amp;sameAs=true</a:t>
            </a:r>
            <a:r>
              <a:rPr lang="es-ES" sz="1100">
                <a:solidFill>
                  <a:schemeClr val="dk1"/>
                </a:solidFill>
              </a:rPr>
              <a:t>",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</a:rPr>
              <a:t>            "</a:t>
            </a:r>
            <a:r>
              <a:rPr lang="es-ES" sz="1100">
                <a:solidFill>
                  <a:schemeClr val="accent1"/>
                </a:solidFill>
              </a:rPr>
              <a:t>dcat:accessService</a:t>
            </a:r>
            <a:r>
              <a:rPr lang="es-ES" sz="1100">
                <a:solidFill>
                  <a:schemeClr val="dk1"/>
                </a:solidFill>
              </a:rPr>
              <a:t>": {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</a:rPr>
              <a:t>              "</a:t>
            </a:r>
            <a:r>
              <a:rPr lang="es-ES" sz="1100">
                <a:solidFill>
                  <a:schemeClr val="accent1"/>
                </a:solidFill>
              </a:rPr>
              <a:t>dcat:endpointURL</a:t>
            </a:r>
            <a:r>
              <a:rPr lang="es-ES" sz="1100">
                <a:solidFill>
                  <a:schemeClr val="dk1"/>
                </a:solidFill>
              </a:rPr>
              <a:t>": "</a:t>
            </a:r>
            <a:r>
              <a:rPr lang="es-ES" sz="1100">
                <a:solidFill>
                  <a:schemeClr val="accent6"/>
                </a:solidFill>
              </a:rPr>
              <a:t>https://triplestore.cogito.iot.linkeddata.es/repositories/demo</a:t>
            </a:r>
            <a:r>
              <a:rPr lang="es-ES" sz="1100">
                <a:solidFill>
                  <a:schemeClr val="dk1"/>
                </a:solidFill>
              </a:rPr>
              <a:t>",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</a:rPr>
              <a:t>              "</a:t>
            </a:r>
            <a:r>
              <a:rPr lang="es-ES" sz="1100">
                <a:solidFill>
                  <a:schemeClr val="accent1"/>
                </a:solidFill>
              </a:rPr>
              <a:t>dcat:endpointDescription</a:t>
            </a:r>
            <a:r>
              <a:rPr lang="es-ES" sz="1100">
                <a:solidFill>
                  <a:schemeClr val="dk1"/>
                </a:solidFill>
              </a:rPr>
              <a:t>": "</a:t>
            </a:r>
            <a:r>
              <a:rPr lang="es-ES" sz="1100">
                <a:solidFill>
                  <a:schemeClr val="accent6"/>
                </a:solidFill>
              </a:rPr>
              <a:t>SPARQL endpoint of the Triplestore where the Knowledge Graph is stored.</a:t>
            </a:r>
            <a:r>
              <a:rPr lang="es-ES" sz="1100">
                <a:solidFill>
                  <a:schemeClr val="dk1"/>
                </a:solidFill>
              </a:rPr>
              <a:t>"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</a:rPr>
              <a:t>            }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</a:rPr>
              <a:t>          }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</a:rPr>
              <a:t>        },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</a:rPr>
              <a:t>…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24928f2ea_1_57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s-ES"/>
              <a:t>Ontology</a:t>
            </a:r>
            <a:endParaRPr/>
          </a:p>
        </p:txBody>
      </p:sp>
      <p:sp>
        <p:nvSpPr>
          <p:cNvPr id="143" name="Google Shape;143;g2b24928f2ea_1_57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g2b24928f2ea_1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8375"/>
            <a:ext cx="8839204" cy="3806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24928f2ea_1_65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s-ES">
                <a:solidFill>
                  <a:schemeClr val="lt1"/>
                </a:solidFill>
              </a:rPr>
              <a:t>DT Thing Description Extension Digital Twin Services</a:t>
            </a:r>
            <a:endParaRPr/>
          </a:p>
        </p:txBody>
      </p:sp>
      <p:sp>
        <p:nvSpPr>
          <p:cNvPr id="150" name="Google Shape;150;g2b24928f2ea_1_65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2b24928f2ea_1_65"/>
          <p:cNvSpPr txBox="1"/>
          <p:nvPr/>
        </p:nvSpPr>
        <p:spPr>
          <a:xfrm>
            <a:off x="193211" y="493802"/>
            <a:ext cx="88746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"</a:t>
            </a:r>
            <a:r>
              <a:rPr lang="es-ES" sz="1000">
                <a:solidFill>
                  <a:schemeClr val="accent1"/>
                </a:solidFill>
              </a:rPr>
              <a:t>ss</a:t>
            </a:r>
            <a:r>
              <a:rPr lang="es-ES" sz="1000">
                <a:solidFill>
                  <a:schemeClr val="dk1"/>
                </a:solidFill>
              </a:rPr>
              <a:t>": [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    {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      "</a:t>
            </a:r>
            <a:r>
              <a:rPr lang="es-ES" sz="1000">
                <a:solidFill>
                  <a:schemeClr val="accent1"/>
                </a:solidFill>
              </a:rPr>
              <a:t>id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dt_ss:01U2Ox69TF78CjGAzXHALN;1</a:t>
            </a:r>
            <a:r>
              <a:rPr lang="es-ES" sz="1000">
                <a:solidFill>
                  <a:schemeClr val="dk1"/>
                </a:solidFill>
              </a:rPr>
              <a:t>",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      "</a:t>
            </a:r>
            <a:r>
              <a:rPr lang="es-ES" sz="1000">
                <a:solidFill>
                  <a:schemeClr val="accent1"/>
                </a:solidFill>
              </a:rPr>
              <a:t>type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Digital_Twin_Service</a:t>
            </a:r>
            <a:r>
              <a:rPr lang="es-ES" sz="1000">
                <a:solidFill>
                  <a:schemeClr val="dk1"/>
                </a:solidFill>
              </a:rPr>
              <a:t>",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      "</a:t>
            </a:r>
            <a:r>
              <a:rPr lang="es-ES" sz="1000">
                <a:solidFill>
                  <a:schemeClr val="accent1"/>
                </a:solidFill>
              </a:rPr>
              <a:t>title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Digital Twin Service RDF validator</a:t>
            </a:r>
            <a:r>
              <a:rPr lang="es-ES" sz="1000">
                <a:solidFill>
                  <a:schemeClr val="dk1"/>
                </a:solidFill>
              </a:rPr>
              <a:t>",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      "</a:t>
            </a:r>
            <a:r>
              <a:rPr lang="es-ES" sz="1000">
                <a:solidFill>
                  <a:schemeClr val="accent1"/>
                </a:solidFill>
              </a:rPr>
              <a:t>description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Digital Twin Service RDF validator of SDT 01U2Ox69TF78CjGAzXHALN from project b3fe643d-f9f2-4e14-bf3c-95343d63c850.</a:t>
            </a:r>
            <a:r>
              <a:rPr lang="es-ES" sz="1000">
                <a:solidFill>
                  <a:schemeClr val="dk1"/>
                </a:solidFill>
              </a:rPr>
              <a:t>",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      "</a:t>
            </a:r>
            <a:r>
              <a:rPr lang="es-ES" sz="1000">
                <a:solidFill>
                  <a:schemeClr val="accent1"/>
                </a:solidFill>
              </a:rPr>
              <a:t>interaction_affordances</a:t>
            </a:r>
            <a:r>
              <a:rPr lang="es-ES" sz="1000">
                <a:solidFill>
                  <a:schemeClr val="dk1"/>
                </a:solidFill>
              </a:rPr>
              <a:t>": {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        "</a:t>
            </a:r>
            <a:r>
              <a:rPr lang="es-ES" sz="1000">
                <a:solidFill>
                  <a:schemeClr val="accent1"/>
                </a:solidFill>
              </a:rPr>
              <a:t>properties</a:t>
            </a:r>
            <a:r>
              <a:rPr lang="es-ES" sz="1000">
                <a:solidFill>
                  <a:schemeClr val="dk1"/>
                </a:solidFill>
              </a:rPr>
              <a:t>": {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          "</a:t>
            </a:r>
            <a:r>
              <a:rPr lang="es-ES" sz="1000">
                <a:solidFill>
                  <a:schemeClr val="accent1"/>
                </a:solidFill>
              </a:rPr>
              <a:t>validate_rdf</a:t>
            </a:r>
            <a:r>
              <a:rPr lang="es-ES" sz="1000">
                <a:solidFill>
                  <a:schemeClr val="dk1"/>
                </a:solidFill>
              </a:rPr>
              <a:t>": {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            "</a:t>
            </a:r>
            <a:r>
              <a:rPr lang="es-ES" sz="1000">
                <a:solidFill>
                  <a:schemeClr val="accent1"/>
                </a:solidFill>
              </a:rPr>
              <a:t>forms</a:t>
            </a:r>
            <a:r>
              <a:rPr lang="es-ES" sz="1000">
                <a:solidFill>
                  <a:schemeClr val="dk1"/>
                </a:solidFill>
              </a:rPr>
              <a:t>": </a:t>
            </a:r>
            <a:r>
              <a:rPr lang="es-ES" sz="1000">
                <a:solidFill>
                  <a:schemeClr val="dk1"/>
                </a:solidFill>
              </a:rPr>
              <a:t>[</a:t>
            </a:r>
            <a:r>
              <a:rPr lang="es-ES" sz="1000">
                <a:solidFill>
                  <a:schemeClr val="dk1"/>
                </a:solidFill>
              </a:rPr>
              <a:t>{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                "</a:t>
            </a:r>
            <a:r>
              <a:rPr lang="es-ES" sz="1000">
                <a:solidFill>
                  <a:schemeClr val="accent1"/>
                </a:solidFill>
              </a:rPr>
              <a:t>href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https://data.cogito.iot.linkeddata.es/validation/api/validate_rdf/data</a:t>
            </a:r>
            <a:r>
              <a:rPr lang="es-ES" sz="1000">
                <a:solidFill>
                  <a:schemeClr val="dk1"/>
                </a:solidFill>
              </a:rPr>
              <a:t>",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                "</a:t>
            </a:r>
            <a:r>
              <a:rPr lang="es-ES" sz="1000">
                <a:solidFill>
                  <a:schemeClr val="accent1"/>
                </a:solidFill>
              </a:rPr>
              <a:t>type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text/turtle</a:t>
            </a:r>
            <a:r>
              <a:rPr lang="es-ES" sz="1000">
                <a:solidFill>
                  <a:schemeClr val="dk1"/>
                </a:solidFill>
              </a:rPr>
              <a:t>"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              }]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          }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        },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        "</a:t>
            </a:r>
            <a:r>
              <a:rPr lang="es-ES" sz="1000">
                <a:solidFill>
                  <a:schemeClr val="accent1"/>
                </a:solidFill>
              </a:rPr>
              <a:t>actions</a:t>
            </a:r>
            <a:r>
              <a:rPr lang="es-ES" sz="1000">
                <a:solidFill>
                  <a:schemeClr val="dk1"/>
                </a:solidFill>
              </a:rPr>
              <a:t>": {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          "</a:t>
            </a:r>
            <a:r>
              <a:rPr lang="es-ES" sz="1000">
                <a:solidFill>
                  <a:schemeClr val="accent1"/>
                </a:solidFill>
              </a:rPr>
              <a:t>register_shacl_model</a:t>
            </a:r>
            <a:r>
              <a:rPr lang="es-ES" sz="1000">
                <a:solidFill>
                  <a:schemeClr val="dk1"/>
                </a:solidFill>
              </a:rPr>
              <a:t>": {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            "</a:t>
            </a:r>
            <a:r>
              <a:rPr lang="es-ES" sz="1000">
                <a:solidFill>
                  <a:schemeClr val="accent1"/>
                </a:solidFill>
              </a:rPr>
              <a:t>forms</a:t>
            </a:r>
            <a:r>
              <a:rPr lang="es-ES" sz="1000">
                <a:solidFill>
                  <a:schemeClr val="dk1"/>
                </a:solidFill>
              </a:rPr>
              <a:t>": [{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                "</a:t>
            </a:r>
            <a:r>
              <a:rPr lang="es-ES" sz="1000">
                <a:solidFill>
                  <a:schemeClr val="accent1"/>
                </a:solidFill>
              </a:rPr>
              <a:t>href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https://data.cogito.iot.linkeddata.es/validation/api/rdf_shacl/mapping</a:t>
            </a:r>
            <a:r>
              <a:rPr lang="es-ES" sz="1000">
                <a:solidFill>
                  <a:schemeClr val="dk1"/>
                </a:solidFill>
              </a:rPr>
              <a:t>",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                "</a:t>
            </a:r>
            <a:r>
              <a:rPr lang="es-ES" sz="1000">
                <a:solidFill>
                  <a:schemeClr val="accent1"/>
                </a:solidFill>
              </a:rPr>
              <a:t>type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application/octet-stream</a:t>
            </a:r>
            <a:r>
              <a:rPr lang="es-ES" sz="1000">
                <a:solidFill>
                  <a:schemeClr val="dk1"/>
                </a:solidFill>
              </a:rPr>
              <a:t>"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              }]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          }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        },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        "</a:t>
            </a:r>
            <a:r>
              <a:rPr lang="es-ES" sz="1000">
                <a:solidFill>
                  <a:schemeClr val="accent1"/>
                </a:solidFill>
              </a:rPr>
              <a:t>events</a:t>
            </a:r>
            <a:r>
              <a:rPr lang="es-ES" sz="1000">
                <a:solidFill>
                  <a:schemeClr val="dk1"/>
                </a:solidFill>
              </a:rPr>
              <a:t>": {},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        "</a:t>
            </a:r>
            <a:r>
              <a:rPr lang="es-ES" sz="1000">
                <a:solidFill>
                  <a:schemeClr val="accent1"/>
                </a:solidFill>
              </a:rPr>
              <a:t>links</a:t>
            </a:r>
            <a:r>
              <a:rPr lang="es-ES" sz="1000">
                <a:solidFill>
                  <a:schemeClr val="dk1"/>
                </a:solidFill>
              </a:rPr>
              <a:t>": []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      }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    },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…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24928f2ea_1_39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s-ES"/>
              <a:t>Ontology</a:t>
            </a:r>
            <a:endParaRPr/>
          </a:p>
        </p:txBody>
      </p:sp>
      <p:sp>
        <p:nvSpPr>
          <p:cNvPr id="157" name="Google Shape;157;g2b24928f2ea_1_39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g2b24928f2ea_1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6225"/>
            <a:ext cx="8839204" cy="3811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24928f2ea_1_71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s-ES">
                <a:solidFill>
                  <a:schemeClr val="lt1"/>
                </a:solidFill>
              </a:rPr>
              <a:t>DT Thing Description Extension Digital Twin Services</a:t>
            </a:r>
            <a:endParaRPr/>
          </a:p>
        </p:txBody>
      </p:sp>
      <p:sp>
        <p:nvSpPr>
          <p:cNvPr id="164" name="Google Shape;164;g2b24928f2ea_1_71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2b24928f2ea_1_71"/>
          <p:cNvSpPr txBox="1"/>
          <p:nvPr/>
        </p:nvSpPr>
        <p:spPr>
          <a:xfrm>
            <a:off x="193211" y="493802"/>
            <a:ext cx="88746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"</a:t>
            </a:r>
            <a:r>
              <a:rPr lang="es-ES" sz="1000">
                <a:solidFill>
                  <a:schemeClr val="accent1"/>
                </a:solidFill>
              </a:rPr>
              <a:t>cn</a:t>
            </a:r>
            <a:r>
              <a:rPr lang="es-ES" sz="1000">
                <a:solidFill>
                  <a:schemeClr val="dk1"/>
                </a:solidFill>
              </a:rPr>
              <a:t>": [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{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"</a:t>
            </a:r>
            <a:r>
              <a:rPr lang="es-ES" sz="1000">
                <a:solidFill>
                  <a:schemeClr val="accent1"/>
                </a:solidFill>
              </a:rPr>
              <a:t>id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dt_cn:01U2Ox69TF78CjGAzXHALN;1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"</a:t>
            </a:r>
            <a:r>
              <a:rPr lang="es-ES" sz="1000">
                <a:solidFill>
                  <a:schemeClr val="accent1"/>
                </a:solidFill>
              </a:rPr>
              <a:t>type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Digital_Twin_Connection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"</a:t>
            </a:r>
            <a:r>
              <a:rPr lang="es-ES" sz="1000">
                <a:solidFill>
                  <a:schemeClr val="accent1"/>
                </a:solidFill>
              </a:rPr>
              <a:t>title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Digital Twin Connection 1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"</a:t>
            </a:r>
            <a:r>
              <a:rPr lang="es-ES" sz="1000">
                <a:solidFill>
                  <a:schemeClr val="accent1"/>
                </a:solidFill>
              </a:rPr>
              <a:t>description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Digital Twin Connection 1 of SDT 01U2Ox69TF78CjGAzXHALN from project b3fe643d-f9f2-4e14-bf3c-95343d63c850.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"</a:t>
            </a:r>
            <a:r>
              <a:rPr lang="es-ES" sz="1000">
                <a:solidFill>
                  <a:schemeClr val="accent1"/>
                </a:solidFill>
              </a:rPr>
              <a:t>connections</a:t>
            </a:r>
            <a:r>
              <a:rPr lang="es-ES" sz="1000">
                <a:solidFill>
                  <a:schemeClr val="dk1"/>
                </a:solidFill>
              </a:rPr>
              <a:t>": [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{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"</a:t>
            </a:r>
            <a:r>
              <a:rPr lang="es-ES" sz="1000">
                <a:solidFill>
                  <a:schemeClr val="accent1"/>
                </a:solidFill>
              </a:rPr>
              <a:t>type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Digital_Twin_Service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"</a:t>
            </a:r>
            <a:r>
              <a:rPr lang="es-ES" sz="1000">
                <a:solidFill>
                  <a:schemeClr val="accent1"/>
                </a:solidFill>
              </a:rPr>
              <a:t>title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Helio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"</a:t>
            </a:r>
            <a:r>
              <a:rPr lang="es-ES" sz="1000">
                <a:solidFill>
                  <a:schemeClr val="accent1"/>
                </a:solidFill>
              </a:rPr>
              <a:t>description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Materialization service used to generate RDF data.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"</a:t>
            </a:r>
            <a:r>
              <a:rPr lang="es-ES" sz="1000">
                <a:solidFill>
                  <a:schemeClr val="accent1"/>
                </a:solidFill>
              </a:rPr>
              <a:t>href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https://data.cogito.iot.linkeddata.es/validation/api/project_to_rdf/data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"</a:t>
            </a:r>
            <a:r>
              <a:rPr lang="es-ES" sz="1000">
                <a:solidFill>
                  <a:schemeClr val="accent1"/>
                </a:solidFill>
              </a:rPr>
              <a:t>provider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false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"</a:t>
            </a:r>
            <a:r>
              <a:rPr lang="es-ES" sz="1000">
                <a:solidFill>
                  <a:schemeClr val="accent1"/>
                </a:solidFill>
              </a:rPr>
              <a:t>internal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true</a:t>
            </a:r>
            <a:r>
              <a:rPr lang="es-ES" sz="1000">
                <a:solidFill>
                  <a:schemeClr val="dk1"/>
                </a:solidFill>
              </a:rPr>
              <a:t>"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},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{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"</a:t>
            </a:r>
            <a:r>
              <a:rPr lang="es-ES" sz="1000">
                <a:solidFill>
                  <a:schemeClr val="accent1"/>
                </a:solidFill>
              </a:rPr>
              <a:t>type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dcat:Dataset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"</a:t>
            </a:r>
            <a:r>
              <a:rPr lang="es-ES" sz="1000">
                <a:solidFill>
                  <a:schemeClr val="accent1"/>
                </a:solidFill>
              </a:rPr>
              <a:t>title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IFC File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"</a:t>
            </a:r>
            <a:r>
              <a:rPr lang="es-ES" sz="1000">
                <a:solidFill>
                  <a:schemeClr val="accent1"/>
                </a:solidFill>
              </a:rPr>
              <a:t>description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IFC File of SDT 01U2Ox69TF78CjGAzXHALN from project b3fe643d-f9f2-4e14-bf3c-95343d63c850.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"</a:t>
            </a:r>
            <a:r>
              <a:rPr lang="es-ES" sz="1000">
                <a:solidFill>
                  <a:schemeClr val="accent1"/>
                </a:solidFill>
              </a:rPr>
              <a:t>href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https://dtp.cogito-project.com/file/508bfae6-dada-46d1-8d40-beb18c1619b8/download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"</a:t>
            </a:r>
            <a:r>
              <a:rPr lang="es-ES" sz="1000">
                <a:solidFill>
                  <a:schemeClr val="accent1"/>
                </a:solidFill>
              </a:rPr>
              <a:t>provider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true</a:t>
            </a:r>
            <a:r>
              <a:rPr lang="es-ES" sz="1000">
                <a:solidFill>
                  <a:schemeClr val="dk1"/>
                </a:solidFill>
              </a:rPr>
              <a:t>",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  "</a:t>
            </a:r>
            <a:r>
              <a:rPr lang="es-ES" sz="1000">
                <a:solidFill>
                  <a:schemeClr val="accent1"/>
                </a:solidFill>
              </a:rPr>
              <a:t>internal</a:t>
            </a:r>
            <a:r>
              <a:rPr lang="es-ES" sz="1000">
                <a:solidFill>
                  <a:schemeClr val="dk1"/>
                </a:solidFill>
              </a:rPr>
              <a:t>": "</a:t>
            </a:r>
            <a:r>
              <a:rPr lang="es-ES" sz="1000">
                <a:solidFill>
                  <a:schemeClr val="accent6"/>
                </a:solidFill>
              </a:rPr>
              <a:t>false</a:t>
            </a:r>
            <a:r>
              <a:rPr lang="es-ES" sz="1000">
                <a:solidFill>
                  <a:schemeClr val="dk1"/>
                </a:solidFill>
              </a:rPr>
              <a:t>"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  }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  ]</a:t>
            </a:r>
            <a:br>
              <a:rPr lang="es-ES" sz="1000">
                <a:solidFill>
                  <a:schemeClr val="dk1"/>
                </a:solidFill>
              </a:rPr>
            </a:br>
            <a:r>
              <a:rPr lang="es-ES" sz="1000">
                <a:solidFill>
                  <a:schemeClr val="dk1"/>
                </a:solidFill>
              </a:rPr>
              <a:t>    },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</a:rPr>
              <a:t>…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"/>
          <p:cNvSpPr txBox="1"/>
          <p:nvPr/>
        </p:nvSpPr>
        <p:spPr>
          <a:xfrm>
            <a:off x="2658546" y="735985"/>
            <a:ext cx="5878800" cy="29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4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W3C WoT Meeting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4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Digital Twin Thing Descriptions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1500" u="none" cap="none" strike="noStrike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Ontology Engineering Group</a:t>
            </a:r>
            <a:r>
              <a:rPr b="0" i="0" lang="es-ES" sz="1500" u="none" cap="none" strike="noStrike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endParaRPr b="0" i="0" sz="1500" u="none" cap="none" strike="noStrike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1500" u="none" cap="none" strike="noStrike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Universidad Politécnica de Madrid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Salvador González Gerpe, </a:t>
            </a:r>
            <a:r>
              <a:rPr b="0" i="0" lang="es-ES" sz="1400" u="none" cap="none" strike="noStrike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Andrea Cimmino,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Raúl García-Castro</a:t>
            </a:r>
            <a:endParaRPr b="1" i="0" sz="14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Picture 13" id="171" name="Google Shape;17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1410" y="3348339"/>
            <a:ext cx="246961" cy="25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1"/>
          <p:cNvSpPr txBox="1"/>
          <p:nvPr/>
        </p:nvSpPr>
        <p:spPr>
          <a:xfrm>
            <a:off x="7115632" y="3348339"/>
            <a:ext cx="21099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Helvetica Neue"/>
              <a:buNone/>
            </a:pPr>
            <a:r>
              <a:rPr b="0" i="0" lang="es-ES" sz="12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10/2023</a:t>
            </a:r>
            <a:endParaRPr b="0" i="0" sz="1200" u="none" cap="none" strike="noStrike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2800497" y="3293385"/>
            <a:ext cx="28956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Helvetica Neue"/>
              <a:buNone/>
            </a:pPr>
            <a:r>
              <a:rPr b="0" i="0" lang="es-ES" sz="12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salvador.gonzalez.gerpe@upm.es</a:t>
            </a:r>
            <a:endParaRPr b="0" i="0" sz="1150" u="none" cap="none" strike="noStrike">
              <a:solidFill>
                <a:srgbClr val="666666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4" id="174" name="Google Shape;17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83598" y="3348338"/>
            <a:ext cx="252001" cy="252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EG logo" id="175" name="Google Shape;17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46085" y="3934952"/>
            <a:ext cx="2303721" cy="595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s-ES"/>
              <a:t>COGITO Project</a:t>
            </a:r>
            <a:endParaRPr/>
          </a:p>
        </p:txBody>
      </p:sp>
      <p:sp>
        <p:nvSpPr>
          <p:cNvPr id="181" name="Google Shape;181;p12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654" y="361807"/>
            <a:ext cx="8177300" cy="325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3C Web of Things (@W3C_WoT) | Twitter" id="183" name="Google Shape;18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2810" y="3724931"/>
            <a:ext cx="1054796" cy="1054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795" y="4224925"/>
            <a:ext cx="1515064" cy="301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57652" y="4109454"/>
            <a:ext cx="762000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57652" y="4304366"/>
            <a:ext cx="762000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57652" y="4494741"/>
            <a:ext cx="762000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91111" y="4100372"/>
            <a:ext cx="1290242" cy="40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ro" id="189" name="Google Shape;189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93943" y="3950321"/>
            <a:ext cx="780009" cy="5390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OT zone connectivity. | Download Scientific Diagram" id="190" name="Google Shape;190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60211" y="3873284"/>
            <a:ext cx="854874" cy="72289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2"/>
          <p:cNvSpPr txBox="1"/>
          <p:nvPr/>
        </p:nvSpPr>
        <p:spPr>
          <a:xfrm>
            <a:off x="3590528" y="4503572"/>
            <a:ext cx="11868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SAREF</a:t>
            </a:r>
            <a:endParaRPr/>
          </a:p>
        </p:txBody>
      </p:sp>
      <p:sp>
        <p:nvSpPr>
          <p:cNvPr id="192" name="Google Shape;192;p12"/>
          <p:cNvSpPr txBox="1"/>
          <p:nvPr/>
        </p:nvSpPr>
        <p:spPr>
          <a:xfrm>
            <a:off x="5098333" y="4567394"/>
            <a:ext cx="5786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</a:t>
            </a:r>
            <a:endParaRPr/>
          </a:p>
        </p:txBody>
      </p:sp>
      <p:sp>
        <p:nvSpPr>
          <p:cNvPr id="193" name="Google Shape;193;p12"/>
          <p:cNvSpPr txBox="1"/>
          <p:nvPr/>
        </p:nvSpPr>
        <p:spPr>
          <a:xfrm>
            <a:off x="6220212" y="4515677"/>
            <a:ext cx="7800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BRICK</a:t>
            </a:r>
            <a:endParaRPr/>
          </a:p>
        </p:txBody>
      </p:sp>
      <p:sp>
        <p:nvSpPr>
          <p:cNvPr id="194" name="Google Shape;194;p12"/>
          <p:cNvSpPr txBox="1"/>
          <p:nvPr/>
        </p:nvSpPr>
        <p:spPr>
          <a:xfrm>
            <a:off x="3608608" y="3550512"/>
            <a:ext cx="18726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STANDARDS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s-ES"/>
              <a:t>Semantic Digital Twin</a:t>
            </a:r>
            <a:endParaRPr/>
          </a:p>
        </p:txBody>
      </p:sp>
      <p:sp>
        <p:nvSpPr>
          <p:cNvPr id="200" name="Google Shape;200;p13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n de la pantalla de un celular de un mensaje en letras negras&#10;&#10;Descripción generada automáticamente con confianza baja" id="201" name="Google Shape;20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1335" y="932510"/>
            <a:ext cx="5201330" cy="3278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/>
              <a:t>What are Digital Twins?</a:t>
            </a:r>
            <a:endParaRPr/>
          </a:p>
        </p:txBody>
      </p:sp>
      <p:sp>
        <p:nvSpPr>
          <p:cNvPr id="47" name="Google Shape;47;p2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337" y="744405"/>
            <a:ext cx="8315325" cy="365469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"/>
          <p:cNvSpPr/>
          <p:nvPr/>
        </p:nvSpPr>
        <p:spPr>
          <a:xfrm>
            <a:off x="2669241" y="1530664"/>
            <a:ext cx="779930" cy="2711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"/>
          <p:cNvSpPr/>
          <p:nvPr/>
        </p:nvSpPr>
        <p:spPr>
          <a:xfrm>
            <a:off x="2669241" y="3355042"/>
            <a:ext cx="779930" cy="2711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s-ES"/>
              <a:t>Data distribution in COGITO Semantic Digital Twin</a:t>
            </a:r>
            <a:endParaRPr/>
          </a:p>
        </p:txBody>
      </p:sp>
      <p:sp>
        <p:nvSpPr>
          <p:cNvPr id="207" name="Google Shape;207;p14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" name="Google Shape;208;p14"/>
          <p:cNvGrpSpPr/>
          <p:nvPr/>
        </p:nvGrpSpPr>
        <p:grpSpPr>
          <a:xfrm>
            <a:off x="277944" y="945566"/>
            <a:ext cx="9508021" cy="3623734"/>
            <a:chOff x="-256204" y="355296"/>
            <a:chExt cx="10653169" cy="4358127"/>
          </a:xfrm>
        </p:grpSpPr>
        <p:pic>
          <p:nvPicPr>
            <p:cNvPr id="209" name="Google Shape;209;p14"/>
            <p:cNvPicPr preferRelativeResize="0"/>
            <p:nvPr/>
          </p:nvPicPr>
          <p:blipFill rotWithShape="1">
            <a:blip r:embed="rId3">
              <a:alphaModFix/>
            </a:blip>
            <a:srcRect b="9985" l="7362" r="7802" t="6008"/>
            <a:stretch/>
          </p:blipFill>
          <p:spPr>
            <a:xfrm>
              <a:off x="-256204" y="573366"/>
              <a:ext cx="3608438" cy="2570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atabase with solid fill" id="210" name="Google Shape;210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88882" y="375477"/>
              <a:ext cx="1165678" cy="11656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atabase with solid fill" id="211" name="Google Shape;211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87769" y="355296"/>
              <a:ext cx="1235753" cy="12357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atabase with solid fill" id="212" name="Google Shape;212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050809" y="355296"/>
              <a:ext cx="1235753" cy="12357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14"/>
            <p:cNvSpPr/>
            <p:nvPr/>
          </p:nvSpPr>
          <p:spPr>
            <a:xfrm>
              <a:off x="4775619" y="1544016"/>
              <a:ext cx="1592203" cy="9287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Relational </a:t>
              </a:r>
              <a:br>
                <a:rPr b="0" i="0" lang="es-E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s-E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DB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(Project Data)</a:t>
              </a: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6628423" y="1583592"/>
              <a:ext cx="1235753" cy="8699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Key-Value DB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(IFC Data)</a:t>
              </a: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7995306" y="1655330"/>
              <a:ext cx="1346760" cy="6677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Timeseries DB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(IoT  Data)</a:t>
              </a: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-244919" y="3404447"/>
              <a:ext cx="3600436" cy="7597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679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Triplestore DB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679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(Semantically Linked Data; RDF)</a:t>
              </a:r>
              <a:endParaRPr/>
            </a:p>
          </p:txBody>
        </p:sp>
        <p:grpSp>
          <p:nvGrpSpPr>
            <p:cNvPr id="217" name="Google Shape;217;p14"/>
            <p:cNvGrpSpPr/>
            <p:nvPr/>
          </p:nvGrpSpPr>
          <p:grpSpPr>
            <a:xfrm>
              <a:off x="5006531" y="2705639"/>
              <a:ext cx="5390434" cy="2007784"/>
              <a:chOff x="7005846" y="4821156"/>
              <a:chExt cx="5390434" cy="2007784"/>
            </a:xfrm>
          </p:grpSpPr>
          <p:pic>
            <p:nvPicPr>
              <p:cNvPr descr="Single gear with solid fill" id="218" name="Google Shape;218;p1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005846" y="4821156"/>
                <a:ext cx="727624" cy="7276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9" name="Google Shape;219;p14"/>
              <p:cNvSpPr/>
              <p:nvPr/>
            </p:nvSpPr>
            <p:spPr>
              <a:xfrm>
                <a:off x="7757841" y="4959889"/>
                <a:ext cx="3600436" cy="3738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s-ES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BIM Data Post-processing Services</a:t>
                </a:r>
                <a:endParaRPr/>
              </a:p>
            </p:txBody>
          </p:sp>
          <p:sp>
            <p:nvSpPr>
              <p:cNvPr id="220" name="Google Shape;220;p14"/>
              <p:cNvSpPr/>
              <p:nvPr/>
            </p:nvSpPr>
            <p:spPr>
              <a:xfrm>
                <a:off x="7757841" y="5661506"/>
                <a:ext cx="4638439" cy="3738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s-ES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Extraction, Transformation &amp; 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s-ES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Loading Services</a:t>
                </a:r>
                <a:endParaRPr/>
              </a:p>
            </p:txBody>
          </p:sp>
          <p:sp>
            <p:nvSpPr>
              <p:cNvPr id="221" name="Google Shape;221;p14"/>
              <p:cNvSpPr/>
              <p:nvPr/>
            </p:nvSpPr>
            <p:spPr>
              <a:xfrm>
                <a:off x="7757842" y="6280300"/>
                <a:ext cx="4057635" cy="373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s-ES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Data Management Services</a:t>
                </a:r>
                <a:endParaRPr/>
              </a:p>
            </p:txBody>
          </p:sp>
          <p:pic>
            <p:nvPicPr>
              <p:cNvPr descr="Single gear with solid fill" id="222" name="Google Shape;222;p1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020416" y="5461235"/>
                <a:ext cx="727624" cy="7276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Single gear with solid fill" id="223" name="Google Shape;223;p1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005846" y="6101316"/>
                <a:ext cx="727624" cy="7276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24" name="Google Shape;224;p14"/>
          <p:cNvSpPr/>
          <p:nvPr/>
        </p:nvSpPr>
        <p:spPr>
          <a:xfrm rot="10800000">
            <a:off x="3731086" y="2279287"/>
            <a:ext cx="875725" cy="60501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s-ES"/>
              <a:t>Semantic Interoperability in Digital Twins</a:t>
            </a:r>
            <a:endParaRPr/>
          </a:p>
        </p:txBody>
      </p:sp>
      <p:sp>
        <p:nvSpPr>
          <p:cNvPr id="230" name="Google Shape;230;p15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1" name="Google Shape;231;p15"/>
          <p:cNvGrpSpPr/>
          <p:nvPr/>
        </p:nvGrpSpPr>
        <p:grpSpPr>
          <a:xfrm>
            <a:off x="112773" y="477340"/>
            <a:ext cx="2639446" cy="2359645"/>
            <a:chOff x="254829" y="477340"/>
            <a:chExt cx="2639446" cy="2359645"/>
          </a:xfrm>
        </p:grpSpPr>
        <p:sp>
          <p:nvSpPr>
            <p:cNvPr id="232" name="Google Shape;232;p15"/>
            <p:cNvSpPr/>
            <p:nvPr/>
          </p:nvSpPr>
          <p:spPr>
            <a:xfrm>
              <a:off x="421788" y="621946"/>
              <a:ext cx="308512" cy="2119931"/>
            </a:xfrm>
            <a:prstGeom prst="roundRect">
              <a:avLst>
                <a:gd fmla="val 16667" name="adj"/>
              </a:avLst>
            </a:prstGeom>
            <a:solidFill>
              <a:srgbClr val="9CC2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5"/>
            <p:cNvSpPr txBox="1"/>
            <p:nvPr/>
          </p:nvSpPr>
          <p:spPr>
            <a:xfrm rot="-5400000">
              <a:off x="-468874" y="1542695"/>
              <a:ext cx="2089810" cy="2783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Ontology</a:t>
              </a: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1286231" y="621946"/>
              <a:ext cx="1456565" cy="361727"/>
            </a:xfrm>
            <a:prstGeom prst="roundRect">
              <a:avLst>
                <a:gd fmla="val 16667" name="adj"/>
              </a:avLst>
            </a:prstGeom>
            <a:solidFill>
              <a:srgbClr val="F4B0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Services</a:t>
              </a: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1286231" y="1057497"/>
              <a:ext cx="1447396" cy="361727"/>
            </a:xfrm>
            <a:prstGeom prst="roundRect">
              <a:avLst>
                <a:gd fmla="val 16667" name="adj"/>
              </a:avLst>
            </a:prstGeom>
            <a:solidFill>
              <a:srgbClr val="F4B0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1286228" y="1927880"/>
              <a:ext cx="1447396" cy="361727"/>
            </a:xfrm>
            <a:prstGeom prst="roundRect">
              <a:avLst>
                <a:gd fmla="val 16667" name="adj"/>
              </a:avLst>
            </a:prstGeom>
            <a:solidFill>
              <a:srgbClr val="F4B0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Physical Entity</a:t>
              </a: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1286228" y="1498555"/>
              <a:ext cx="1447396" cy="361727"/>
            </a:xfrm>
            <a:prstGeom prst="roundRect">
              <a:avLst>
                <a:gd fmla="val 16667" name="adj"/>
              </a:avLst>
            </a:prstGeom>
            <a:solidFill>
              <a:srgbClr val="F4B0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Virtual Entity</a:t>
              </a: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1286228" y="2375164"/>
              <a:ext cx="1447396" cy="361727"/>
            </a:xfrm>
            <a:prstGeom prst="roundRect">
              <a:avLst>
                <a:gd fmla="val 16667" name="adj"/>
              </a:avLst>
            </a:prstGeom>
            <a:solidFill>
              <a:srgbClr val="F4B0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Connections</a:t>
              </a: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791141" y="713418"/>
              <a:ext cx="472344" cy="178781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791141" y="1148969"/>
              <a:ext cx="472344" cy="178781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791141" y="1590027"/>
              <a:ext cx="472344" cy="178781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791141" y="2018827"/>
              <a:ext cx="472344" cy="178781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791141" y="2466636"/>
              <a:ext cx="472344" cy="178781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254829" y="477340"/>
              <a:ext cx="2639446" cy="2359645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427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" name="Google Shape;245;p15"/>
          <p:cNvSpPr/>
          <p:nvPr/>
        </p:nvSpPr>
        <p:spPr>
          <a:xfrm>
            <a:off x="588244" y="2940954"/>
            <a:ext cx="1731546" cy="49666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Semantic Model</a:t>
            </a:r>
            <a:endParaRPr/>
          </a:p>
        </p:txBody>
      </p:sp>
      <p:grpSp>
        <p:nvGrpSpPr>
          <p:cNvPr id="246" name="Google Shape;246;p15"/>
          <p:cNvGrpSpPr/>
          <p:nvPr/>
        </p:nvGrpSpPr>
        <p:grpSpPr>
          <a:xfrm>
            <a:off x="2919178" y="477341"/>
            <a:ext cx="3773930" cy="1720268"/>
            <a:chOff x="2955116" y="477341"/>
            <a:chExt cx="3773930" cy="1720268"/>
          </a:xfrm>
        </p:grpSpPr>
        <p:pic>
          <p:nvPicPr>
            <p:cNvPr descr="Raw-Data Icons - Free SVG &amp; PNG Raw-Data Images - Noun Project" id="247" name="Google Shape;247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16568" y="1162454"/>
              <a:ext cx="765723" cy="765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esource Description Framework — Wikipédia" id="248" name="Google Shape;248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79472" y="1118614"/>
              <a:ext cx="767682" cy="8316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15"/>
            <p:cNvSpPr/>
            <p:nvPr/>
          </p:nvSpPr>
          <p:spPr>
            <a:xfrm>
              <a:off x="4234813" y="1435388"/>
              <a:ext cx="1093180" cy="178781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3061234" y="560829"/>
              <a:ext cx="1464910" cy="496668"/>
            </a:xfrm>
            <a:prstGeom prst="roundRect">
              <a:avLst>
                <a:gd fmla="val 16667" name="adj"/>
              </a:avLst>
            </a:prstGeom>
            <a:solidFill>
              <a:srgbClr val="F4B0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Heterogeneous Data</a:t>
              </a: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5130858" y="560829"/>
              <a:ext cx="1464910" cy="496668"/>
            </a:xfrm>
            <a:prstGeom prst="roundRect">
              <a:avLst>
                <a:gd fmla="val 16667" name="adj"/>
              </a:avLst>
            </a:prstGeom>
            <a:solidFill>
              <a:srgbClr val="F4B0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Homogeneous Data</a:t>
              </a: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2955116" y="477341"/>
              <a:ext cx="3773930" cy="1720268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427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" name="Google Shape;253;p15"/>
          <p:cNvSpPr/>
          <p:nvPr/>
        </p:nvSpPr>
        <p:spPr>
          <a:xfrm>
            <a:off x="3976308" y="2289607"/>
            <a:ext cx="1731546" cy="49666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Harmonization</a:t>
            </a:r>
            <a:endParaRPr/>
          </a:p>
        </p:txBody>
      </p:sp>
      <p:grpSp>
        <p:nvGrpSpPr>
          <p:cNvPr id="254" name="Google Shape;254;p15"/>
          <p:cNvGrpSpPr/>
          <p:nvPr/>
        </p:nvGrpSpPr>
        <p:grpSpPr>
          <a:xfrm>
            <a:off x="6844587" y="732556"/>
            <a:ext cx="2177388" cy="1209676"/>
            <a:chOff x="372941" y="4511158"/>
            <a:chExt cx="3179884" cy="1937267"/>
          </a:xfrm>
        </p:grpSpPr>
        <p:sp>
          <p:nvSpPr>
            <p:cNvPr id="255" name="Google Shape;255;p15"/>
            <p:cNvSpPr/>
            <p:nvPr/>
          </p:nvSpPr>
          <p:spPr>
            <a:xfrm>
              <a:off x="372941" y="4511158"/>
              <a:ext cx="3179884" cy="1937267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427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542925" y="4657725"/>
              <a:ext cx="457200" cy="457200"/>
            </a:xfrm>
            <a:prstGeom prst="flowChartConnector">
              <a:avLst/>
            </a:prstGeom>
            <a:solidFill>
              <a:schemeClr val="accent1"/>
            </a:solidFill>
            <a:ln cap="flat" cmpd="sng" w="25400">
              <a:solidFill>
                <a:srgbClr val="427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542925" y="5848350"/>
              <a:ext cx="457200" cy="457200"/>
            </a:xfrm>
            <a:prstGeom prst="flowChartConnector">
              <a:avLst/>
            </a:prstGeom>
            <a:solidFill>
              <a:srgbClr val="FFC000"/>
            </a:solidFill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1000125" y="5253037"/>
              <a:ext cx="457200" cy="457200"/>
            </a:xfrm>
            <a:prstGeom prst="flowChartConnector">
              <a:avLst/>
            </a:prstGeom>
            <a:solidFill>
              <a:srgbClr val="F4B081"/>
            </a:solidFill>
            <a:ln cap="flat" cmpd="sng" w="25400">
              <a:solidFill>
                <a:srgbClr val="F4B08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2550329" y="4657725"/>
              <a:ext cx="457200" cy="457200"/>
            </a:xfrm>
            <a:prstGeom prst="flowChartConnector">
              <a:avLst/>
            </a:prstGeom>
            <a:solidFill>
              <a:schemeClr val="accent1"/>
            </a:solidFill>
            <a:ln cap="flat" cmpd="sng" w="25400">
              <a:solidFill>
                <a:srgbClr val="427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2550329" y="5848350"/>
              <a:ext cx="457200" cy="457200"/>
            </a:xfrm>
            <a:prstGeom prst="flowChartConnector">
              <a:avLst/>
            </a:prstGeom>
            <a:solidFill>
              <a:srgbClr val="FFC000"/>
            </a:solidFill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3007529" y="5253037"/>
              <a:ext cx="457200" cy="457200"/>
            </a:xfrm>
            <a:prstGeom prst="flowChartConnector">
              <a:avLst/>
            </a:prstGeom>
            <a:solidFill>
              <a:srgbClr val="F4B081"/>
            </a:solidFill>
            <a:ln cap="flat" cmpd="sng" w="25400">
              <a:solidFill>
                <a:srgbClr val="F4B08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2" name="Google Shape;262;p15"/>
            <p:cNvCxnSpPr>
              <a:stCxn id="259" idx="5"/>
              <a:endCxn id="261" idx="0"/>
            </p:cNvCxnSpPr>
            <p:nvPr/>
          </p:nvCxnSpPr>
          <p:spPr>
            <a:xfrm>
              <a:off x="2940574" y="5047970"/>
              <a:ext cx="295500" cy="2052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3" name="Google Shape;263;p15"/>
            <p:cNvCxnSpPr>
              <a:stCxn id="261" idx="4"/>
              <a:endCxn id="260" idx="7"/>
            </p:cNvCxnSpPr>
            <p:nvPr/>
          </p:nvCxnSpPr>
          <p:spPr>
            <a:xfrm flipH="1">
              <a:off x="2940629" y="5710237"/>
              <a:ext cx="295500" cy="2052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64" name="Google Shape;264;p15"/>
          <p:cNvSpPr/>
          <p:nvPr/>
        </p:nvSpPr>
        <p:spPr>
          <a:xfrm>
            <a:off x="7086304" y="2218302"/>
            <a:ext cx="1731546" cy="49666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Enrichment</a:t>
            </a:r>
            <a:endParaRPr/>
          </a:p>
        </p:txBody>
      </p:sp>
      <p:cxnSp>
        <p:nvCxnSpPr>
          <p:cNvPr id="265" name="Google Shape;265;p15"/>
          <p:cNvCxnSpPr>
            <a:stCxn id="259" idx="4"/>
            <a:endCxn id="260" idx="0"/>
          </p:cNvCxnSpPr>
          <p:nvPr/>
        </p:nvCxnSpPr>
        <p:spPr>
          <a:xfrm>
            <a:off x="8492059" y="1109563"/>
            <a:ext cx="0" cy="458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6" name="Google Shape;266;p15"/>
          <p:cNvSpPr/>
          <p:nvPr/>
        </p:nvSpPr>
        <p:spPr>
          <a:xfrm>
            <a:off x="7737824" y="1202112"/>
            <a:ext cx="504929" cy="28548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" name="Google Shape;267;p15"/>
          <p:cNvGrpSpPr/>
          <p:nvPr/>
        </p:nvGrpSpPr>
        <p:grpSpPr>
          <a:xfrm>
            <a:off x="4174402" y="3067353"/>
            <a:ext cx="4511580" cy="1720268"/>
            <a:chOff x="3199638" y="3008333"/>
            <a:chExt cx="4511580" cy="1720268"/>
          </a:xfrm>
        </p:grpSpPr>
        <p:pic>
          <p:nvPicPr>
            <p:cNvPr descr="Raw-Data Icons - Free SVG &amp; PNG Raw-Data Images - Noun Project" id="268" name="Google Shape;268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61090" y="3693446"/>
              <a:ext cx="765723" cy="765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esource Description Framework — Wikipédia" id="269" name="Google Shape;269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60746" y="3660479"/>
              <a:ext cx="767682" cy="8316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" name="Google Shape;270;p15"/>
            <p:cNvSpPr/>
            <p:nvPr/>
          </p:nvSpPr>
          <p:spPr>
            <a:xfrm>
              <a:off x="3305756" y="3091821"/>
              <a:ext cx="1464910" cy="496668"/>
            </a:xfrm>
            <a:prstGeom prst="roundRect">
              <a:avLst>
                <a:gd fmla="val 16667" name="adj"/>
              </a:avLst>
            </a:prstGeom>
            <a:solidFill>
              <a:srgbClr val="F4B0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Heterogeneous Data</a:t>
              </a: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6074535" y="3091821"/>
              <a:ext cx="1464910" cy="496668"/>
            </a:xfrm>
            <a:prstGeom prst="roundRect">
              <a:avLst>
                <a:gd fmla="val 16667" name="adj"/>
              </a:avLst>
            </a:prstGeom>
            <a:solidFill>
              <a:srgbClr val="F4B0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Homogeneous Data</a:t>
              </a: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3199638" y="3008333"/>
              <a:ext cx="4511580" cy="1720268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427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3" name="Google Shape;273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61735" y="3660479"/>
              <a:ext cx="660639" cy="8357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eb of Things (WoT) Thing Description › Chair of Technical Information  Systems" id="274" name="Google Shape;274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25251" y="4024886"/>
              <a:ext cx="576334" cy="6412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15"/>
            <p:cNvSpPr/>
            <p:nvPr/>
          </p:nvSpPr>
          <p:spPr>
            <a:xfrm>
              <a:off x="4444119" y="3933563"/>
              <a:ext cx="504929" cy="28548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5"/>
            <p:cNvSpPr/>
            <p:nvPr/>
          </p:nvSpPr>
          <p:spPr>
            <a:xfrm rot="10800000">
              <a:off x="5904831" y="3927487"/>
              <a:ext cx="504929" cy="28548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7" name="Google Shape;277;p15"/>
          <p:cNvSpPr/>
          <p:nvPr/>
        </p:nvSpPr>
        <p:spPr>
          <a:xfrm>
            <a:off x="2301628" y="3880916"/>
            <a:ext cx="1731546" cy="49666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Provenance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6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s-ES"/>
              <a:t>Semantic Interoperability in Digital Twins</a:t>
            </a:r>
            <a:endParaRPr/>
          </a:p>
        </p:txBody>
      </p:sp>
      <p:sp>
        <p:nvSpPr>
          <p:cNvPr id="283" name="Google Shape;283;p16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16"/>
          <p:cNvGrpSpPr/>
          <p:nvPr/>
        </p:nvGrpSpPr>
        <p:grpSpPr>
          <a:xfrm>
            <a:off x="112773" y="477340"/>
            <a:ext cx="2639446" cy="2359645"/>
            <a:chOff x="254829" y="477340"/>
            <a:chExt cx="2639446" cy="2359645"/>
          </a:xfrm>
        </p:grpSpPr>
        <p:sp>
          <p:nvSpPr>
            <p:cNvPr id="285" name="Google Shape;285;p16"/>
            <p:cNvSpPr/>
            <p:nvPr/>
          </p:nvSpPr>
          <p:spPr>
            <a:xfrm>
              <a:off x="421788" y="621946"/>
              <a:ext cx="308512" cy="2119931"/>
            </a:xfrm>
            <a:prstGeom prst="roundRect">
              <a:avLst>
                <a:gd fmla="val 16667" name="adj"/>
              </a:avLst>
            </a:prstGeom>
            <a:solidFill>
              <a:srgbClr val="9CC2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6"/>
            <p:cNvSpPr txBox="1"/>
            <p:nvPr/>
          </p:nvSpPr>
          <p:spPr>
            <a:xfrm rot="-5400000">
              <a:off x="-468874" y="1542695"/>
              <a:ext cx="2089810" cy="2783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Ontology</a:t>
              </a: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1286231" y="621946"/>
              <a:ext cx="1456565" cy="361727"/>
            </a:xfrm>
            <a:prstGeom prst="roundRect">
              <a:avLst>
                <a:gd fmla="val 16667" name="adj"/>
              </a:avLst>
            </a:prstGeom>
            <a:solidFill>
              <a:srgbClr val="F4B0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Services</a:t>
              </a: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1286231" y="1057497"/>
              <a:ext cx="1447396" cy="361727"/>
            </a:xfrm>
            <a:prstGeom prst="roundRect">
              <a:avLst>
                <a:gd fmla="val 16667" name="adj"/>
              </a:avLst>
            </a:prstGeom>
            <a:solidFill>
              <a:srgbClr val="F4B0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1286228" y="1927880"/>
              <a:ext cx="1447396" cy="361727"/>
            </a:xfrm>
            <a:prstGeom prst="roundRect">
              <a:avLst>
                <a:gd fmla="val 16667" name="adj"/>
              </a:avLst>
            </a:prstGeom>
            <a:solidFill>
              <a:srgbClr val="F4B0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Physical Entity</a:t>
              </a: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1286228" y="1498555"/>
              <a:ext cx="1447396" cy="361727"/>
            </a:xfrm>
            <a:prstGeom prst="roundRect">
              <a:avLst>
                <a:gd fmla="val 16667" name="adj"/>
              </a:avLst>
            </a:prstGeom>
            <a:solidFill>
              <a:srgbClr val="F4B0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Virtual Entity</a:t>
              </a: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1286228" y="2375164"/>
              <a:ext cx="1447396" cy="361727"/>
            </a:xfrm>
            <a:prstGeom prst="roundRect">
              <a:avLst>
                <a:gd fmla="val 16667" name="adj"/>
              </a:avLst>
            </a:prstGeom>
            <a:solidFill>
              <a:srgbClr val="F4B0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Connections</a:t>
              </a: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791141" y="713418"/>
              <a:ext cx="472344" cy="178781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791141" y="1148969"/>
              <a:ext cx="472344" cy="178781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791141" y="1590027"/>
              <a:ext cx="472344" cy="178781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791141" y="2018827"/>
              <a:ext cx="472344" cy="178781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791141" y="2466636"/>
              <a:ext cx="472344" cy="178781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254829" y="477340"/>
              <a:ext cx="2639446" cy="2359645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427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p16"/>
          <p:cNvSpPr/>
          <p:nvPr/>
        </p:nvSpPr>
        <p:spPr>
          <a:xfrm>
            <a:off x="588244" y="2940954"/>
            <a:ext cx="1731546" cy="49666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Semantic Model</a:t>
            </a:r>
            <a:endParaRPr/>
          </a:p>
        </p:txBody>
      </p:sp>
      <p:grpSp>
        <p:nvGrpSpPr>
          <p:cNvPr id="299" name="Google Shape;299;p16"/>
          <p:cNvGrpSpPr/>
          <p:nvPr/>
        </p:nvGrpSpPr>
        <p:grpSpPr>
          <a:xfrm>
            <a:off x="2919178" y="477341"/>
            <a:ext cx="3773930" cy="1720268"/>
            <a:chOff x="2955116" y="477341"/>
            <a:chExt cx="3773930" cy="1720268"/>
          </a:xfrm>
        </p:grpSpPr>
        <p:pic>
          <p:nvPicPr>
            <p:cNvPr descr="Raw-Data Icons - Free SVG &amp; PNG Raw-Data Images - Noun Project" id="300" name="Google Shape;300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16568" y="1162454"/>
              <a:ext cx="765723" cy="765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esource Description Framework — Wikipédia" id="301" name="Google Shape;301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79472" y="1118614"/>
              <a:ext cx="767682" cy="8316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Google Shape;302;p16"/>
            <p:cNvSpPr/>
            <p:nvPr/>
          </p:nvSpPr>
          <p:spPr>
            <a:xfrm>
              <a:off x="4234813" y="1435388"/>
              <a:ext cx="1093180" cy="178781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3061234" y="560829"/>
              <a:ext cx="1464910" cy="496668"/>
            </a:xfrm>
            <a:prstGeom prst="roundRect">
              <a:avLst>
                <a:gd fmla="val 16667" name="adj"/>
              </a:avLst>
            </a:prstGeom>
            <a:solidFill>
              <a:srgbClr val="F4B0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Heterogeneous Data</a:t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5130858" y="560829"/>
              <a:ext cx="1464910" cy="496668"/>
            </a:xfrm>
            <a:prstGeom prst="roundRect">
              <a:avLst>
                <a:gd fmla="val 16667" name="adj"/>
              </a:avLst>
            </a:prstGeom>
            <a:solidFill>
              <a:srgbClr val="F4B0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Homogeneous Data</a:t>
              </a: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2955116" y="477341"/>
              <a:ext cx="3773930" cy="1720268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427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" name="Google Shape;306;p16"/>
          <p:cNvSpPr/>
          <p:nvPr/>
        </p:nvSpPr>
        <p:spPr>
          <a:xfrm>
            <a:off x="3976308" y="2289607"/>
            <a:ext cx="1731546" cy="49666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Harmonization</a:t>
            </a:r>
            <a:endParaRPr/>
          </a:p>
        </p:txBody>
      </p:sp>
      <p:grpSp>
        <p:nvGrpSpPr>
          <p:cNvPr id="307" name="Google Shape;307;p16"/>
          <p:cNvGrpSpPr/>
          <p:nvPr/>
        </p:nvGrpSpPr>
        <p:grpSpPr>
          <a:xfrm>
            <a:off x="6844587" y="732556"/>
            <a:ext cx="2177388" cy="1209676"/>
            <a:chOff x="372941" y="4511158"/>
            <a:chExt cx="3179884" cy="1937267"/>
          </a:xfrm>
        </p:grpSpPr>
        <p:sp>
          <p:nvSpPr>
            <p:cNvPr id="308" name="Google Shape;308;p16"/>
            <p:cNvSpPr/>
            <p:nvPr/>
          </p:nvSpPr>
          <p:spPr>
            <a:xfrm>
              <a:off x="372941" y="4511158"/>
              <a:ext cx="3179884" cy="1937267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427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542925" y="4657725"/>
              <a:ext cx="457200" cy="457200"/>
            </a:xfrm>
            <a:prstGeom prst="flowChartConnector">
              <a:avLst/>
            </a:prstGeom>
            <a:solidFill>
              <a:schemeClr val="accent1"/>
            </a:solidFill>
            <a:ln cap="flat" cmpd="sng" w="25400">
              <a:solidFill>
                <a:srgbClr val="427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542925" y="5848350"/>
              <a:ext cx="457200" cy="457200"/>
            </a:xfrm>
            <a:prstGeom prst="flowChartConnector">
              <a:avLst/>
            </a:prstGeom>
            <a:solidFill>
              <a:srgbClr val="FFC000"/>
            </a:solidFill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1000125" y="5253037"/>
              <a:ext cx="457200" cy="457200"/>
            </a:xfrm>
            <a:prstGeom prst="flowChartConnector">
              <a:avLst/>
            </a:prstGeom>
            <a:solidFill>
              <a:srgbClr val="F4B081"/>
            </a:solidFill>
            <a:ln cap="flat" cmpd="sng" w="25400">
              <a:solidFill>
                <a:srgbClr val="F4B08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2550329" y="4657725"/>
              <a:ext cx="457200" cy="457200"/>
            </a:xfrm>
            <a:prstGeom prst="flowChartConnector">
              <a:avLst/>
            </a:prstGeom>
            <a:solidFill>
              <a:schemeClr val="accent1"/>
            </a:solidFill>
            <a:ln cap="flat" cmpd="sng" w="25400">
              <a:solidFill>
                <a:srgbClr val="427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2550329" y="5848350"/>
              <a:ext cx="457200" cy="457200"/>
            </a:xfrm>
            <a:prstGeom prst="flowChartConnector">
              <a:avLst/>
            </a:prstGeom>
            <a:solidFill>
              <a:srgbClr val="FFC000"/>
            </a:solidFill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3007529" y="5253037"/>
              <a:ext cx="457200" cy="457200"/>
            </a:xfrm>
            <a:prstGeom prst="flowChartConnector">
              <a:avLst/>
            </a:prstGeom>
            <a:solidFill>
              <a:srgbClr val="F4B081"/>
            </a:solidFill>
            <a:ln cap="flat" cmpd="sng" w="25400">
              <a:solidFill>
                <a:srgbClr val="F4B08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5" name="Google Shape;315;p16"/>
            <p:cNvCxnSpPr>
              <a:stCxn id="312" idx="5"/>
              <a:endCxn id="314" idx="0"/>
            </p:cNvCxnSpPr>
            <p:nvPr/>
          </p:nvCxnSpPr>
          <p:spPr>
            <a:xfrm>
              <a:off x="2940574" y="5047970"/>
              <a:ext cx="295500" cy="2052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6" name="Google Shape;316;p16"/>
            <p:cNvCxnSpPr>
              <a:stCxn id="314" idx="4"/>
              <a:endCxn id="313" idx="7"/>
            </p:cNvCxnSpPr>
            <p:nvPr/>
          </p:nvCxnSpPr>
          <p:spPr>
            <a:xfrm flipH="1">
              <a:off x="2940629" y="5710237"/>
              <a:ext cx="295500" cy="2052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17" name="Google Shape;317;p16"/>
          <p:cNvSpPr/>
          <p:nvPr/>
        </p:nvSpPr>
        <p:spPr>
          <a:xfrm>
            <a:off x="7086304" y="2218302"/>
            <a:ext cx="1731546" cy="49666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Enrichment</a:t>
            </a:r>
            <a:endParaRPr/>
          </a:p>
        </p:txBody>
      </p:sp>
      <p:cxnSp>
        <p:nvCxnSpPr>
          <p:cNvPr id="318" name="Google Shape;318;p16"/>
          <p:cNvCxnSpPr>
            <a:stCxn id="312" idx="4"/>
            <a:endCxn id="313" idx="0"/>
          </p:cNvCxnSpPr>
          <p:nvPr/>
        </p:nvCxnSpPr>
        <p:spPr>
          <a:xfrm>
            <a:off x="8492059" y="1109563"/>
            <a:ext cx="0" cy="458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9" name="Google Shape;319;p16"/>
          <p:cNvSpPr/>
          <p:nvPr/>
        </p:nvSpPr>
        <p:spPr>
          <a:xfrm>
            <a:off x="7737824" y="1202112"/>
            <a:ext cx="504929" cy="28548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16"/>
          <p:cNvGrpSpPr/>
          <p:nvPr/>
        </p:nvGrpSpPr>
        <p:grpSpPr>
          <a:xfrm>
            <a:off x="4174402" y="3067353"/>
            <a:ext cx="4511580" cy="1720268"/>
            <a:chOff x="3199638" y="3008333"/>
            <a:chExt cx="4511580" cy="1720268"/>
          </a:xfrm>
        </p:grpSpPr>
        <p:pic>
          <p:nvPicPr>
            <p:cNvPr descr="Raw-Data Icons - Free SVG &amp; PNG Raw-Data Images - Noun Project" id="321" name="Google Shape;321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61090" y="3693446"/>
              <a:ext cx="765723" cy="765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esource Description Framework — Wikipédia" id="322" name="Google Shape;322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60746" y="3660479"/>
              <a:ext cx="767682" cy="8316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16"/>
            <p:cNvSpPr/>
            <p:nvPr/>
          </p:nvSpPr>
          <p:spPr>
            <a:xfrm>
              <a:off x="3305756" y="3091821"/>
              <a:ext cx="1464910" cy="496668"/>
            </a:xfrm>
            <a:prstGeom prst="roundRect">
              <a:avLst>
                <a:gd fmla="val 16667" name="adj"/>
              </a:avLst>
            </a:prstGeom>
            <a:solidFill>
              <a:srgbClr val="F4B0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Heterogeneous Data</a:t>
              </a: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6074535" y="3091821"/>
              <a:ext cx="1464910" cy="496668"/>
            </a:xfrm>
            <a:prstGeom prst="roundRect">
              <a:avLst>
                <a:gd fmla="val 16667" name="adj"/>
              </a:avLst>
            </a:prstGeom>
            <a:solidFill>
              <a:srgbClr val="F4B0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Homogeneous Data</a:t>
              </a: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3199638" y="3008333"/>
              <a:ext cx="4511580" cy="1720268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427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6" name="Google Shape;326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61735" y="3660479"/>
              <a:ext cx="660639" cy="8357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eb of Things (WoT) Thing Description › Chair of Technical Information  Systems" id="327" name="Google Shape;327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25251" y="4024886"/>
              <a:ext cx="576334" cy="6412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Google Shape;328;p16"/>
            <p:cNvSpPr/>
            <p:nvPr/>
          </p:nvSpPr>
          <p:spPr>
            <a:xfrm>
              <a:off x="4444119" y="3933563"/>
              <a:ext cx="504929" cy="28548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6"/>
            <p:cNvSpPr/>
            <p:nvPr/>
          </p:nvSpPr>
          <p:spPr>
            <a:xfrm rot="10800000">
              <a:off x="5904831" y="3927487"/>
              <a:ext cx="504929" cy="28548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16"/>
          <p:cNvSpPr/>
          <p:nvPr/>
        </p:nvSpPr>
        <p:spPr>
          <a:xfrm>
            <a:off x="2301628" y="3880916"/>
            <a:ext cx="1731546" cy="496668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Provenance</a:t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2220686" y="3752466"/>
            <a:ext cx="1902730" cy="765723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6"/>
          <p:cNvSpPr/>
          <p:nvPr/>
        </p:nvSpPr>
        <p:spPr>
          <a:xfrm rot="1488106">
            <a:off x="1254744" y="3628148"/>
            <a:ext cx="926213" cy="39307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6"/>
          <p:cNvSpPr/>
          <p:nvPr/>
        </p:nvSpPr>
        <p:spPr>
          <a:xfrm rot="-2001833">
            <a:off x="1296369" y="4325015"/>
            <a:ext cx="926213" cy="39307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7"/>
          <p:cNvSpPr txBox="1"/>
          <p:nvPr>
            <p:ph type="title"/>
          </p:nvPr>
        </p:nvSpPr>
        <p:spPr>
          <a:xfrm>
            <a:off x="685800" y="60650"/>
            <a:ext cx="8382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s-ES"/>
              <a:t>COGITO ontologies classes described as Digital Twins</a:t>
            </a:r>
            <a:endParaRPr/>
          </a:p>
        </p:txBody>
      </p:sp>
      <p:sp>
        <p:nvSpPr>
          <p:cNvPr id="339" name="Google Shape;339;p17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7"/>
          <p:cNvSpPr/>
          <p:nvPr/>
        </p:nvSpPr>
        <p:spPr>
          <a:xfrm>
            <a:off x="230400" y="445736"/>
            <a:ext cx="3405600" cy="4378263"/>
          </a:xfrm>
          <a:prstGeom prst="rect">
            <a:avLst/>
          </a:prstGeom>
          <a:solidFill>
            <a:srgbClr val="DDEAF6"/>
          </a:solidFill>
          <a:ln cap="flat" cmpd="sng" w="12700">
            <a:solidFill>
              <a:srgbClr val="2E75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1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COGITO Ontologies</a:t>
            </a:r>
            <a:endParaRPr/>
          </a:p>
        </p:txBody>
      </p:sp>
      <p:sp>
        <p:nvSpPr>
          <p:cNvPr id="341" name="Google Shape;341;p17"/>
          <p:cNvSpPr/>
          <p:nvPr/>
        </p:nvSpPr>
        <p:spPr>
          <a:xfrm>
            <a:off x="1922400" y="1374249"/>
            <a:ext cx="1537200" cy="746400"/>
          </a:xfrm>
          <a:prstGeom prst="ellipse">
            <a:avLst/>
          </a:prstGeom>
          <a:solidFill>
            <a:srgbClr val="A8D08C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/>
          </a:p>
        </p:txBody>
      </p:sp>
      <p:sp>
        <p:nvSpPr>
          <p:cNvPr id="342" name="Google Shape;342;p17"/>
          <p:cNvSpPr/>
          <p:nvPr/>
        </p:nvSpPr>
        <p:spPr>
          <a:xfrm>
            <a:off x="527638" y="792868"/>
            <a:ext cx="1537200" cy="746400"/>
          </a:xfrm>
          <a:prstGeom prst="ellipse">
            <a:avLst/>
          </a:prstGeom>
          <a:solidFill>
            <a:srgbClr val="A8D08C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Facility</a:t>
            </a:r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396000" y="1930413"/>
            <a:ext cx="1537200" cy="746400"/>
          </a:xfrm>
          <a:prstGeom prst="ellipse">
            <a:avLst/>
          </a:prstGeom>
          <a:solidFill>
            <a:srgbClr val="A8D08C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1933200" y="2434985"/>
            <a:ext cx="1537200" cy="746400"/>
          </a:xfrm>
          <a:prstGeom prst="ellipse">
            <a:avLst/>
          </a:prstGeom>
          <a:solidFill>
            <a:srgbClr val="A8D08C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Quality</a:t>
            </a: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360483" y="3067958"/>
            <a:ext cx="1537200" cy="746400"/>
          </a:xfrm>
          <a:prstGeom prst="ellipse">
            <a:avLst/>
          </a:prstGeom>
          <a:solidFill>
            <a:srgbClr val="A8D08C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Safety</a:t>
            </a: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1897683" y="3629492"/>
            <a:ext cx="1537200" cy="746400"/>
          </a:xfrm>
          <a:prstGeom prst="ellipse">
            <a:avLst/>
          </a:prstGeom>
          <a:solidFill>
            <a:srgbClr val="A8D08C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IoT</a:t>
            </a: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3940800" y="2380942"/>
            <a:ext cx="2484000" cy="38161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7"/>
          <p:cNvSpPr txBox="1"/>
          <p:nvPr/>
        </p:nvSpPr>
        <p:spPr>
          <a:xfrm>
            <a:off x="4970748" y="2165384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pic>
        <p:nvPicPr>
          <p:cNvPr descr="Código QR&#10;&#10;Descripción generada automáticamente" id="349" name="Google Shape;34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3929818"/>
            <a:ext cx="841627" cy="84162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7"/>
          <p:cNvSpPr/>
          <p:nvPr/>
        </p:nvSpPr>
        <p:spPr>
          <a:xfrm>
            <a:off x="7040137" y="2115572"/>
            <a:ext cx="1345581" cy="83649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2641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Digital Twin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8"/>
          <p:cNvSpPr txBox="1"/>
          <p:nvPr>
            <p:ph type="title"/>
          </p:nvPr>
        </p:nvSpPr>
        <p:spPr>
          <a:xfrm>
            <a:off x="685800" y="60650"/>
            <a:ext cx="8382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s-ES"/>
              <a:t>COGITO ontologies classes described as Digital Twins</a:t>
            </a:r>
            <a:endParaRPr/>
          </a:p>
        </p:txBody>
      </p:sp>
      <p:sp>
        <p:nvSpPr>
          <p:cNvPr id="356" name="Google Shape;356;p18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8"/>
          <p:cNvSpPr/>
          <p:nvPr/>
        </p:nvSpPr>
        <p:spPr>
          <a:xfrm>
            <a:off x="230400" y="445736"/>
            <a:ext cx="3405600" cy="4378263"/>
          </a:xfrm>
          <a:prstGeom prst="rect">
            <a:avLst/>
          </a:prstGeom>
          <a:solidFill>
            <a:srgbClr val="DDEAF6"/>
          </a:solidFill>
          <a:ln cap="flat" cmpd="sng" w="12700">
            <a:solidFill>
              <a:srgbClr val="2E75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1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COGITO Ontologies</a:t>
            </a:r>
            <a:endParaRPr/>
          </a:p>
        </p:txBody>
      </p:sp>
      <p:sp>
        <p:nvSpPr>
          <p:cNvPr id="358" name="Google Shape;358;p18"/>
          <p:cNvSpPr/>
          <p:nvPr/>
        </p:nvSpPr>
        <p:spPr>
          <a:xfrm>
            <a:off x="1933200" y="1442400"/>
            <a:ext cx="1537200" cy="746400"/>
          </a:xfrm>
          <a:prstGeom prst="ellipse">
            <a:avLst/>
          </a:prstGeom>
          <a:solidFill>
            <a:srgbClr val="A8D08C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/>
          </a:p>
        </p:txBody>
      </p:sp>
      <p:sp>
        <p:nvSpPr>
          <p:cNvPr id="359" name="Google Shape;359;p18"/>
          <p:cNvSpPr/>
          <p:nvPr/>
        </p:nvSpPr>
        <p:spPr>
          <a:xfrm>
            <a:off x="527638" y="792868"/>
            <a:ext cx="1537200" cy="746400"/>
          </a:xfrm>
          <a:prstGeom prst="ellipse">
            <a:avLst/>
          </a:prstGeom>
          <a:solidFill>
            <a:srgbClr val="A8D08C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Facility</a:t>
            </a:r>
            <a:endParaRPr/>
          </a:p>
        </p:txBody>
      </p:sp>
      <p:sp>
        <p:nvSpPr>
          <p:cNvPr id="360" name="Google Shape;360;p18"/>
          <p:cNvSpPr/>
          <p:nvPr/>
        </p:nvSpPr>
        <p:spPr>
          <a:xfrm>
            <a:off x="396000" y="2162732"/>
            <a:ext cx="1537200" cy="746400"/>
          </a:xfrm>
          <a:prstGeom prst="ellipse">
            <a:avLst/>
          </a:prstGeom>
          <a:solidFill>
            <a:srgbClr val="A8D08C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endParaRPr/>
          </a:p>
        </p:txBody>
      </p:sp>
      <p:sp>
        <p:nvSpPr>
          <p:cNvPr id="361" name="Google Shape;361;p18"/>
          <p:cNvSpPr/>
          <p:nvPr/>
        </p:nvSpPr>
        <p:spPr>
          <a:xfrm>
            <a:off x="1933200" y="2824965"/>
            <a:ext cx="1537200" cy="746400"/>
          </a:xfrm>
          <a:prstGeom prst="ellipse">
            <a:avLst/>
          </a:prstGeom>
          <a:solidFill>
            <a:srgbClr val="A8D08C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Quality</a:t>
            </a:r>
            <a:endParaRPr/>
          </a:p>
        </p:txBody>
      </p:sp>
      <p:sp>
        <p:nvSpPr>
          <p:cNvPr id="362" name="Google Shape;362;p18"/>
          <p:cNvSpPr/>
          <p:nvPr/>
        </p:nvSpPr>
        <p:spPr>
          <a:xfrm>
            <a:off x="385200" y="3497629"/>
            <a:ext cx="1537200" cy="746400"/>
          </a:xfrm>
          <a:prstGeom prst="ellipse">
            <a:avLst/>
          </a:prstGeom>
          <a:solidFill>
            <a:srgbClr val="A8D08C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Safety</a:t>
            </a:r>
            <a:endParaRPr/>
          </a:p>
        </p:txBody>
      </p:sp>
      <p:sp>
        <p:nvSpPr>
          <p:cNvPr id="363" name="Google Shape;363;p18"/>
          <p:cNvSpPr/>
          <p:nvPr/>
        </p:nvSpPr>
        <p:spPr>
          <a:xfrm>
            <a:off x="1837200" y="4004432"/>
            <a:ext cx="1537200" cy="746400"/>
          </a:xfrm>
          <a:prstGeom prst="ellipse">
            <a:avLst/>
          </a:prstGeom>
          <a:solidFill>
            <a:srgbClr val="A8D08C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IoT</a:t>
            </a: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3940800" y="2380942"/>
            <a:ext cx="2484000" cy="38161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8"/>
          <p:cNvSpPr txBox="1"/>
          <p:nvPr/>
        </p:nvSpPr>
        <p:spPr>
          <a:xfrm>
            <a:off x="3723675" y="1843651"/>
            <a:ext cx="29182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facility:Project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facility:Element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8"/>
          <p:cNvSpPr/>
          <p:nvPr/>
        </p:nvSpPr>
        <p:spPr>
          <a:xfrm rot="5400000">
            <a:off x="7426049" y="3225589"/>
            <a:ext cx="746401" cy="38161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agrama&#10;&#10;Descripción generada automáticamente" id="367" name="Google Shape;36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3006" y="3862765"/>
            <a:ext cx="1858386" cy="96123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8"/>
          <p:cNvSpPr/>
          <p:nvPr/>
        </p:nvSpPr>
        <p:spPr>
          <a:xfrm>
            <a:off x="7040137" y="2115572"/>
            <a:ext cx="1345581" cy="83649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2641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Digital Twin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9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s-ES"/>
              <a:t>COGITO Ontology extension</a:t>
            </a:r>
            <a:endParaRPr/>
          </a:p>
        </p:txBody>
      </p:sp>
      <p:sp>
        <p:nvSpPr>
          <p:cNvPr id="374" name="Google Shape;374;p19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9"/>
          <p:cNvSpPr/>
          <p:nvPr/>
        </p:nvSpPr>
        <p:spPr>
          <a:xfrm>
            <a:off x="230400" y="445736"/>
            <a:ext cx="5916018" cy="4378263"/>
          </a:xfrm>
          <a:prstGeom prst="rect">
            <a:avLst/>
          </a:prstGeom>
          <a:solidFill>
            <a:srgbClr val="DDEAF6"/>
          </a:solidFill>
          <a:ln cap="flat" cmpd="sng" w="12700">
            <a:solidFill>
              <a:srgbClr val="2E75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1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COGITO Ontologies</a:t>
            </a:r>
            <a:endParaRPr/>
          </a:p>
        </p:txBody>
      </p:sp>
      <p:sp>
        <p:nvSpPr>
          <p:cNvPr id="376" name="Google Shape;376;p19"/>
          <p:cNvSpPr/>
          <p:nvPr/>
        </p:nvSpPr>
        <p:spPr>
          <a:xfrm>
            <a:off x="1933200" y="1442400"/>
            <a:ext cx="1537200" cy="746400"/>
          </a:xfrm>
          <a:prstGeom prst="ellipse">
            <a:avLst/>
          </a:prstGeom>
          <a:solidFill>
            <a:srgbClr val="A8D08C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/>
          </a:p>
        </p:txBody>
      </p:sp>
      <p:sp>
        <p:nvSpPr>
          <p:cNvPr id="377" name="Google Shape;377;p19"/>
          <p:cNvSpPr/>
          <p:nvPr/>
        </p:nvSpPr>
        <p:spPr>
          <a:xfrm>
            <a:off x="527638" y="792868"/>
            <a:ext cx="1537200" cy="746400"/>
          </a:xfrm>
          <a:prstGeom prst="ellipse">
            <a:avLst/>
          </a:prstGeom>
          <a:solidFill>
            <a:srgbClr val="A8D08C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Facility</a:t>
            </a: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396000" y="2162732"/>
            <a:ext cx="1537200" cy="746400"/>
          </a:xfrm>
          <a:prstGeom prst="ellipse">
            <a:avLst/>
          </a:prstGeom>
          <a:solidFill>
            <a:srgbClr val="A8D08C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1933200" y="2824965"/>
            <a:ext cx="1537200" cy="746400"/>
          </a:xfrm>
          <a:prstGeom prst="ellipse">
            <a:avLst/>
          </a:prstGeom>
          <a:solidFill>
            <a:srgbClr val="A8D08C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Quality</a:t>
            </a: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385200" y="3497629"/>
            <a:ext cx="1537200" cy="746400"/>
          </a:xfrm>
          <a:prstGeom prst="ellipse">
            <a:avLst/>
          </a:prstGeom>
          <a:solidFill>
            <a:srgbClr val="A8D08C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Safety</a:t>
            </a: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1837200" y="4004432"/>
            <a:ext cx="1537200" cy="746400"/>
          </a:xfrm>
          <a:prstGeom prst="ellipse">
            <a:avLst/>
          </a:prstGeom>
          <a:solidFill>
            <a:srgbClr val="A8D08C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IoT</a:t>
            </a: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6973892" y="2340496"/>
            <a:ext cx="1560095" cy="588742"/>
          </a:xfrm>
          <a:prstGeom prst="rect">
            <a:avLst/>
          </a:prstGeom>
          <a:solidFill>
            <a:srgbClr val="DDEAF6"/>
          </a:solidFill>
          <a:ln cap="flat" cmpd="sng" w="12700">
            <a:solidFill>
              <a:srgbClr val="2E75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1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W3C Thing Description ontology</a:t>
            </a: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5953319" y="2429749"/>
            <a:ext cx="867399" cy="38161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9"/>
          <p:cNvSpPr/>
          <p:nvPr/>
        </p:nvSpPr>
        <p:spPr>
          <a:xfrm>
            <a:off x="4320122" y="2247357"/>
            <a:ext cx="1537200" cy="746400"/>
          </a:xfrm>
          <a:prstGeom prst="ellipse">
            <a:avLst/>
          </a:prstGeom>
          <a:solidFill>
            <a:srgbClr val="F4B081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Platform</a:t>
            </a:r>
            <a:endParaRPr/>
          </a:p>
        </p:txBody>
      </p:sp>
      <p:sp>
        <p:nvSpPr>
          <p:cNvPr id="385" name="Google Shape;385;p19"/>
          <p:cNvSpPr/>
          <p:nvPr/>
        </p:nvSpPr>
        <p:spPr>
          <a:xfrm>
            <a:off x="3540722" y="792868"/>
            <a:ext cx="683403" cy="3655379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0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s-ES"/>
              <a:t>COGITO Platform Ontology</a:t>
            </a:r>
            <a:endParaRPr/>
          </a:p>
        </p:txBody>
      </p:sp>
      <p:sp>
        <p:nvSpPr>
          <p:cNvPr id="391" name="Google Shape;391;p20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p20"/>
          <p:cNvGrpSpPr/>
          <p:nvPr/>
        </p:nvGrpSpPr>
        <p:grpSpPr>
          <a:xfrm>
            <a:off x="1583531" y="846016"/>
            <a:ext cx="6280196" cy="3451467"/>
            <a:chOff x="1776412" y="1121570"/>
            <a:chExt cx="6280196" cy="3451467"/>
          </a:xfrm>
        </p:grpSpPr>
        <p:pic>
          <p:nvPicPr>
            <p:cNvPr descr="Escala de tiempo&#10;&#10;Descripción generada automáticamente" id="393" name="Google Shape;393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76412" y="1121570"/>
              <a:ext cx="6280196" cy="2625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a&#10;&#10;Descripción generada automáticamente" id="394" name="Google Shape;394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42480" y="3470822"/>
              <a:ext cx="2130949" cy="11022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5" name="Google Shape;395;p20"/>
          <p:cNvSpPr/>
          <p:nvPr/>
        </p:nvSpPr>
        <p:spPr>
          <a:xfrm>
            <a:off x="2698595" y="1315844"/>
            <a:ext cx="3925229" cy="235662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1"/>
          <p:cNvSpPr txBox="1"/>
          <p:nvPr>
            <p:ph type="title"/>
          </p:nvPr>
        </p:nvSpPr>
        <p:spPr>
          <a:xfrm>
            <a:off x="579863" y="60650"/>
            <a:ext cx="8487937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s-ES"/>
              <a:t>COGITO Semantic Digital Twin backbone based on WoT</a:t>
            </a:r>
            <a:endParaRPr/>
          </a:p>
        </p:txBody>
      </p:sp>
      <p:sp>
        <p:nvSpPr>
          <p:cNvPr id="401" name="Google Shape;401;p21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atabase with solid fill" id="402" name="Google Shape;40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3889" y="1142953"/>
            <a:ext cx="885728" cy="8251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base with solid fill" id="403" name="Google Shape;40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7312" y="1131795"/>
            <a:ext cx="891045" cy="8301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base with solid fill" id="404" name="Google Shape;40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4908" y="1131795"/>
            <a:ext cx="891046" cy="830129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1"/>
          <p:cNvSpPr/>
          <p:nvPr/>
        </p:nvSpPr>
        <p:spPr>
          <a:xfrm>
            <a:off x="5430592" y="2026530"/>
            <a:ext cx="1132321" cy="472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Relational </a:t>
            </a:r>
            <a:b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(Project Data)</a:t>
            </a:r>
            <a:endParaRPr/>
          </a:p>
        </p:txBody>
      </p:sp>
      <p:sp>
        <p:nvSpPr>
          <p:cNvPr id="406" name="Google Shape;406;p21"/>
          <p:cNvSpPr/>
          <p:nvPr/>
        </p:nvSpPr>
        <p:spPr>
          <a:xfrm>
            <a:off x="6776509" y="1981899"/>
            <a:ext cx="959589" cy="561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Key-Value DB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(IFC Data)</a:t>
            </a:r>
            <a:endParaRPr/>
          </a:p>
        </p:txBody>
      </p:sp>
      <p:sp>
        <p:nvSpPr>
          <p:cNvPr id="407" name="Google Shape;407;p21"/>
          <p:cNvSpPr/>
          <p:nvPr/>
        </p:nvSpPr>
        <p:spPr>
          <a:xfrm>
            <a:off x="7984908" y="2007751"/>
            <a:ext cx="1002062" cy="453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Timeseries DB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(IoT  Data)</a:t>
            </a:r>
            <a:endParaRPr/>
          </a:p>
        </p:txBody>
      </p:sp>
      <p:grpSp>
        <p:nvGrpSpPr>
          <p:cNvPr id="408" name="Google Shape;408;p21"/>
          <p:cNvGrpSpPr/>
          <p:nvPr/>
        </p:nvGrpSpPr>
        <p:grpSpPr>
          <a:xfrm>
            <a:off x="5550118" y="2903376"/>
            <a:ext cx="3972463" cy="1554095"/>
            <a:chOff x="7005846" y="4959889"/>
            <a:chExt cx="5390434" cy="1869051"/>
          </a:xfrm>
        </p:grpSpPr>
        <p:pic>
          <p:nvPicPr>
            <p:cNvPr descr="Single gear with solid fill" id="409" name="Google Shape;409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05846" y="5022753"/>
              <a:ext cx="526027" cy="526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" name="Google Shape;410;p21"/>
            <p:cNvSpPr/>
            <p:nvPr/>
          </p:nvSpPr>
          <p:spPr>
            <a:xfrm>
              <a:off x="7757841" y="4959889"/>
              <a:ext cx="3600436" cy="3738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BIM Data Post-processing Services</a:t>
              </a: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7757841" y="5661506"/>
              <a:ext cx="4638439" cy="3738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Extraction, Transformation &amp;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Loading Services</a:t>
              </a: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7757842" y="6280300"/>
              <a:ext cx="4057635" cy="3737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Management Services</a:t>
              </a:r>
              <a:endParaRPr/>
            </a:p>
          </p:txBody>
        </p:sp>
        <p:pic>
          <p:nvPicPr>
            <p:cNvPr descr="Single gear with solid fill" id="413" name="Google Shape;413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20416" y="5677402"/>
              <a:ext cx="511457" cy="5114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ingle gear with solid fill" id="414" name="Google Shape;414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05847" y="6317482"/>
              <a:ext cx="511459" cy="5114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5" name="Google Shape;41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5760" y="2026530"/>
            <a:ext cx="660639" cy="8357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b of Things (WoT) Thing Description › Chair of Technical Information  Systems" id="416" name="Google Shape;41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1811" y="2607141"/>
            <a:ext cx="576334" cy="64127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17" name="Google Shape;417;p21"/>
          <p:cNvGrpSpPr/>
          <p:nvPr/>
        </p:nvGrpSpPr>
        <p:grpSpPr>
          <a:xfrm>
            <a:off x="146781" y="799026"/>
            <a:ext cx="2810107" cy="3620717"/>
            <a:chOff x="252761" y="691376"/>
            <a:chExt cx="2810107" cy="3620717"/>
          </a:xfrm>
        </p:grpSpPr>
        <p:pic>
          <p:nvPicPr>
            <p:cNvPr id="418" name="Google Shape;418;p21"/>
            <p:cNvPicPr preferRelativeResize="0"/>
            <p:nvPr/>
          </p:nvPicPr>
          <p:blipFill rotWithShape="1">
            <a:blip r:embed="rId7">
              <a:alphaModFix/>
            </a:blip>
            <a:srcRect b="9985" l="7362" r="7802" t="6008"/>
            <a:stretch/>
          </p:blipFill>
          <p:spPr>
            <a:xfrm>
              <a:off x="499469" y="1142953"/>
              <a:ext cx="2413458" cy="16019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9" name="Google Shape;419;p21"/>
            <p:cNvSpPr/>
            <p:nvPr/>
          </p:nvSpPr>
          <p:spPr>
            <a:xfrm>
              <a:off x="338518" y="3079590"/>
              <a:ext cx="2529525" cy="4252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679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Triplestore DB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679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(Semantically Linked Data; RDF)</a:t>
              </a: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252761" y="691376"/>
              <a:ext cx="2810107" cy="3620717"/>
            </a:xfrm>
            <a:prstGeom prst="rect">
              <a:avLst/>
            </a:prstGeom>
            <a:noFill/>
            <a:ln cap="flat" cmpd="sng" w="254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1" name="Google Shape;421;p21"/>
          <p:cNvSpPr/>
          <p:nvPr/>
        </p:nvSpPr>
        <p:spPr>
          <a:xfrm>
            <a:off x="5371455" y="691376"/>
            <a:ext cx="3519784" cy="3836019"/>
          </a:xfrm>
          <a:prstGeom prst="rect">
            <a:avLst/>
          </a:prstGeom>
          <a:noFill/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1"/>
          <p:cNvSpPr/>
          <p:nvPr/>
        </p:nvSpPr>
        <p:spPr>
          <a:xfrm>
            <a:off x="3053439" y="2313621"/>
            <a:ext cx="567344" cy="37124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2641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1"/>
          <p:cNvSpPr/>
          <p:nvPr/>
        </p:nvSpPr>
        <p:spPr>
          <a:xfrm rot="10800000">
            <a:off x="4708380" y="2313621"/>
            <a:ext cx="567344" cy="37124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2641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2"/>
          <p:cNvSpPr/>
          <p:nvPr/>
        </p:nvSpPr>
        <p:spPr>
          <a:xfrm>
            <a:off x="4947672" y="3433377"/>
            <a:ext cx="3067266" cy="1389311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2"/>
          <p:cNvSpPr txBox="1"/>
          <p:nvPr>
            <p:ph type="title"/>
          </p:nvPr>
        </p:nvSpPr>
        <p:spPr>
          <a:xfrm>
            <a:off x="810322" y="60650"/>
            <a:ext cx="8257478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/>
              <a:t>COGITO Semantic Digital Twin backbone based on WoT</a:t>
            </a:r>
            <a:endParaRPr/>
          </a:p>
        </p:txBody>
      </p:sp>
      <p:sp>
        <p:nvSpPr>
          <p:cNvPr id="430" name="Google Shape;430;p22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056" y="953929"/>
            <a:ext cx="1023754" cy="1273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gital Twins graphic" id="432" name="Google Shape;43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8656" y="470909"/>
            <a:ext cx="4285298" cy="223936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2"/>
          <p:cNvSpPr/>
          <p:nvPr/>
        </p:nvSpPr>
        <p:spPr>
          <a:xfrm>
            <a:off x="2182763" y="1244611"/>
            <a:ext cx="1650940" cy="69196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2"/>
          <p:cNvSpPr/>
          <p:nvPr/>
        </p:nvSpPr>
        <p:spPr>
          <a:xfrm rot="5400000">
            <a:off x="6192142" y="2755322"/>
            <a:ext cx="578326" cy="69196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" name="Google Shape;435;p22"/>
          <p:cNvGrpSpPr/>
          <p:nvPr/>
        </p:nvGrpSpPr>
        <p:grpSpPr>
          <a:xfrm>
            <a:off x="433899" y="3137145"/>
            <a:ext cx="2402635" cy="1645712"/>
            <a:chOff x="3323671" y="3222086"/>
            <a:chExt cx="2402635" cy="1645712"/>
          </a:xfrm>
        </p:grpSpPr>
        <p:pic>
          <p:nvPicPr>
            <p:cNvPr descr="Raw-Data Icons - Free SVG &amp; PNG Raw-Data Images - Noun Project" id="436" name="Google Shape;436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23671" y="3222086"/>
              <a:ext cx="689962" cy="68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esource Description Framework — Wikipédia" id="437" name="Google Shape;437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38570" y="4167123"/>
              <a:ext cx="646777" cy="700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94813" y="3622885"/>
              <a:ext cx="660639" cy="8357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eb of Things (WoT) Thing Description › Chair of Technical Information  Systems" id="439" name="Google Shape;439;p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49972" y="4093246"/>
              <a:ext cx="576334" cy="6412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0" name="Google Shape;440;p22"/>
            <p:cNvSpPr/>
            <p:nvPr/>
          </p:nvSpPr>
          <p:spPr>
            <a:xfrm rot="-9406630">
              <a:off x="4054664" y="3589383"/>
              <a:ext cx="504929" cy="28548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2"/>
            <p:cNvSpPr/>
            <p:nvPr/>
          </p:nvSpPr>
          <p:spPr>
            <a:xfrm rot="8768168">
              <a:off x="4092166" y="4190261"/>
              <a:ext cx="504929" cy="28548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2" name="Google Shape;442;p22"/>
          <p:cNvSpPr/>
          <p:nvPr/>
        </p:nvSpPr>
        <p:spPr>
          <a:xfrm>
            <a:off x="6916111" y="2825229"/>
            <a:ext cx="1731546" cy="49666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Discovery</a:t>
            </a:r>
            <a:endParaRPr/>
          </a:p>
        </p:txBody>
      </p:sp>
      <p:pic>
        <p:nvPicPr>
          <p:cNvPr id="443" name="Google Shape;443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06736" y="3608505"/>
            <a:ext cx="457175" cy="57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91315" y="3651416"/>
            <a:ext cx="457175" cy="57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41497" y="3537944"/>
            <a:ext cx="457175" cy="57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75306" y="4053872"/>
            <a:ext cx="457175" cy="57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550" y="4143357"/>
            <a:ext cx="457175" cy="57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58839" y="4149369"/>
            <a:ext cx="457175" cy="57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62951" y="3760905"/>
            <a:ext cx="457175" cy="57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35094" y="3608505"/>
            <a:ext cx="457175" cy="57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81359" y="4002892"/>
            <a:ext cx="457175" cy="578326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2"/>
          <p:cNvSpPr/>
          <p:nvPr/>
        </p:nvSpPr>
        <p:spPr>
          <a:xfrm rot="10800000">
            <a:off x="2867543" y="3814099"/>
            <a:ext cx="2020925" cy="57274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2"/>
          <p:cNvSpPr/>
          <p:nvPr/>
        </p:nvSpPr>
        <p:spPr>
          <a:xfrm>
            <a:off x="2058382" y="593267"/>
            <a:ext cx="1731546" cy="49666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  <a:endParaRPr/>
          </a:p>
        </p:txBody>
      </p:sp>
      <p:sp>
        <p:nvSpPr>
          <p:cNvPr id="454" name="Google Shape;454;p22"/>
          <p:cNvSpPr/>
          <p:nvPr/>
        </p:nvSpPr>
        <p:spPr>
          <a:xfrm>
            <a:off x="3165633" y="3290205"/>
            <a:ext cx="1731546" cy="49666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Semantic DT Components</a:t>
            </a:r>
            <a:endParaRPr/>
          </a:p>
        </p:txBody>
      </p:sp>
      <p:pic>
        <p:nvPicPr>
          <p:cNvPr id="455" name="Google Shape;455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24311" y="3504643"/>
            <a:ext cx="1040088" cy="798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3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s-ES"/>
              <a:t>Conclusions</a:t>
            </a:r>
            <a:endParaRPr/>
          </a:p>
        </p:txBody>
      </p:sp>
      <p:sp>
        <p:nvSpPr>
          <p:cNvPr id="461" name="Google Shape;461;p23"/>
          <p:cNvSpPr txBox="1"/>
          <p:nvPr>
            <p:ph idx="1" type="body"/>
          </p:nvPr>
        </p:nvSpPr>
        <p:spPr>
          <a:xfrm>
            <a:off x="685800" y="470400"/>
            <a:ext cx="7772400" cy="4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s-ES" sz="1800"/>
              <a:t>Digital Twins have </a:t>
            </a:r>
            <a:r>
              <a:rPr b="1" lang="es-ES" sz="1800"/>
              <a:t>lots of data </a:t>
            </a:r>
            <a:r>
              <a:rPr lang="es-ES" sz="1800"/>
              <a:t>and has </a:t>
            </a:r>
            <a:r>
              <a:rPr b="1" lang="es-ES" sz="1800"/>
              <a:t>to be handled</a:t>
            </a:r>
            <a:r>
              <a:rPr lang="es-ES" sz="1800"/>
              <a:t>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sz="1800"/>
          </a:p>
          <a:p>
            <a:pPr indent="-3810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s-ES" sz="1800"/>
              <a:t>The development of a </a:t>
            </a:r>
            <a:r>
              <a:rPr b="1" lang="es-ES" sz="1800"/>
              <a:t>Semantic Digital Twin</a:t>
            </a:r>
            <a:r>
              <a:rPr lang="es-ES" sz="1800"/>
              <a:t> allows the </a:t>
            </a:r>
            <a:br>
              <a:rPr lang="es-ES" sz="1800"/>
            </a:br>
            <a:r>
              <a:rPr lang="es-ES" sz="1800"/>
              <a:t>management of all data to be </a:t>
            </a:r>
            <a:r>
              <a:rPr b="1" lang="es-ES" sz="1800"/>
              <a:t>semantically interoperable</a:t>
            </a:r>
            <a:r>
              <a:rPr lang="es-ES" sz="1800"/>
              <a:t>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sz="1800"/>
          </a:p>
          <a:p>
            <a:pPr indent="-3810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s-ES" sz="1800"/>
              <a:t>In order to </a:t>
            </a:r>
            <a:r>
              <a:rPr b="1" lang="es-ES" sz="1800"/>
              <a:t>not lose the heterogeneous data</a:t>
            </a:r>
            <a:r>
              <a:rPr lang="es-ES" sz="1800"/>
              <a:t> belonging to the main entities described as Digital Twins, a </a:t>
            </a:r>
            <a:r>
              <a:rPr b="1" lang="es-ES" sz="1800"/>
              <a:t>WoT-based backbone </a:t>
            </a:r>
            <a:r>
              <a:rPr lang="es-ES" sz="1800"/>
              <a:t>has been developed, allowing the </a:t>
            </a:r>
            <a:r>
              <a:rPr b="1" lang="es-ES" sz="1800"/>
              <a:t>maintenance of the provenance </a:t>
            </a:r>
            <a:r>
              <a:rPr lang="es-ES" sz="1800"/>
              <a:t>belonging to </a:t>
            </a:r>
            <a:r>
              <a:rPr b="1" lang="es-ES" sz="1800"/>
              <a:t>all the data of the defined Digital Twin</a:t>
            </a:r>
            <a:r>
              <a:rPr lang="es-ES" sz="1800"/>
              <a:t>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sz="1800"/>
          </a:p>
          <a:p>
            <a:pPr indent="-3810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s-ES" sz="1800"/>
              <a:t>In addition, thanks to the </a:t>
            </a:r>
            <a:r>
              <a:rPr b="1" lang="es-ES" sz="1800"/>
              <a:t>WoT layer </a:t>
            </a:r>
            <a:r>
              <a:rPr lang="es-ES" sz="1800"/>
              <a:t>given by the Thing Descriptions, </a:t>
            </a:r>
            <a:r>
              <a:rPr b="1" lang="es-ES" sz="1800"/>
              <a:t>discovery</a:t>
            </a:r>
            <a:r>
              <a:rPr lang="es-ES" sz="1800"/>
              <a:t> can be performed in order to </a:t>
            </a:r>
            <a:r>
              <a:rPr b="1" lang="es-ES" sz="1800"/>
              <a:t>obtain all the information concerning a particular Digital Twin </a:t>
            </a:r>
            <a:r>
              <a:rPr lang="es-ES" sz="1800"/>
              <a:t>in a more straightforward form.</a:t>
            </a:r>
            <a:endParaRPr/>
          </a:p>
        </p:txBody>
      </p:sp>
      <p:sp>
        <p:nvSpPr>
          <p:cNvPr id="462" name="Google Shape;462;p23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reación de una PMO (Oficina de Dirección de Proyectos) «" id="463" name="Google Shape;46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02021" y="559984"/>
            <a:ext cx="1540841" cy="1506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/>
              <a:t>What are Digital Twins?</a:t>
            </a:r>
            <a:endParaRPr/>
          </a:p>
        </p:txBody>
      </p:sp>
      <p:sp>
        <p:nvSpPr>
          <p:cNvPr id="56" name="Google Shape;56;p3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337" y="744405"/>
            <a:ext cx="8315325" cy="365469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"/>
          <p:cNvSpPr/>
          <p:nvPr/>
        </p:nvSpPr>
        <p:spPr>
          <a:xfrm>
            <a:off x="2669241" y="1530664"/>
            <a:ext cx="779930" cy="2711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"/>
          <p:cNvSpPr/>
          <p:nvPr/>
        </p:nvSpPr>
        <p:spPr>
          <a:xfrm>
            <a:off x="2669241" y="3355042"/>
            <a:ext cx="779930" cy="2711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3"/>
          <p:cNvPicPr preferRelativeResize="0"/>
          <p:nvPr/>
        </p:nvPicPr>
        <p:blipFill rotWithShape="1">
          <a:blip r:embed="rId4">
            <a:alphaModFix/>
          </a:blip>
          <a:srcRect b="7584" l="0" r="0" t="25206"/>
          <a:stretch/>
        </p:blipFill>
        <p:spPr>
          <a:xfrm>
            <a:off x="2886422" y="2880744"/>
            <a:ext cx="1443663" cy="64566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remium Vector | Technicians people group, engineering worker and  construction" id="61" name="Google Shape;61;p3"/>
          <p:cNvPicPr preferRelativeResize="0"/>
          <p:nvPr/>
        </p:nvPicPr>
        <p:blipFill rotWithShape="1">
          <a:blip r:embed="rId5">
            <a:alphaModFix/>
          </a:blip>
          <a:srcRect b="5355" l="6483" r="4509" t="7149"/>
          <a:stretch/>
        </p:blipFill>
        <p:spPr>
          <a:xfrm>
            <a:off x="1325635" y="2834485"/>
            <a:ext cx="1184275" cy="7747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BimRv SDK: Export to IFC | Open Design Alliance" id="62" name="Google Shape;6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25635" y="1394850"/>
            <a:ext cx="1315030" cy="91416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ree Event Calendar | PHP Event Calendar Script | PHPJabbers" id="63" name="Google Shape;63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86422" y="1420030"/>
            <a:ext cx="1315029" cy="81670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/>
              <a:t>COGITO Project</a:t>
            </a:r>
            <a:endParaRPr/>
          </a:p>
        </p:txBody>
      </p:sp>
      <p:sp>
        <p:nvSpPr>
          <p:cNvPr id="69" name="Google Shape;69;p4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604" y="1608175"/>
            <a:ext cx="4537335" cy="253950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4"/>
          <p:cNvSpPr/>
          <p:nvPr/>
        </p:nvSpPr>
        <p:spPr>
          <a:xfrm>
            <a:off x="2927395" y="825929"/>
            <a:ext cx="2993180" cy="3815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OEG logo" id="72" name="Google Shape;7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" y="673193"/>
            <a:ext cx="2303721" cy="59552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4"/>
          <p:cNvSpPr txBox="1"/>
          <p:nvPr>
            <p:ph idx="1" type="body"/>
          </p:nvPr>
        </p:nvSpPr>
        <p:spPr>
          <a:xfrm>
            <a:off x="3996773" y="673193"/>
            <a:ext cx="4879181" cy="457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r>
              <a:rPr b="1" lang="es-ES" sz="1800"/>
              <a:t>CO</a:t>
            </a:r>
            <a:r>
              <a:rPr lang="es-ES" sz="1800"/>
              <a:t>nstruction-phase di</a:t>
            </a:r>
            <a:r>
              <a:rPr b="1" lang="es-ES" sz="1800"/>
              <a:t>GI</a:t>
            </a:r>
            <a:r>
              <a:rPr lang="es-ES" sz="1800"/>
              <a:t>tal </a:t>
            </a:r>
            <a:r>
              <a:rPr b="1" lang="es-ES" sz="1800"/>
              <a:t>T</a:t>
            </a:r>
            <a:r>
              <a:rPr lang="es-ES" sz="1800"/>
              <a:t>win m</a:t>
            </a:r>
            <a:r>
              <a:rPr b="1" lang="es-ES" sz="1800"/>
              <a:t>O</a:t>
            </a:r>
            <a:r>
              <a:rPr lang="es-ES" sz="1800"/>
              <a:t>del</a:t>
            </a:r>
            <a:endParaRPr sz="1800"/>
          </a:p>
        </p:txBody>
      </p:sp>
      <p:sp>
        <p:nvSpPr>
          <p:cNvPr id="74" name="Google Shape;74;p4"/>
          <p:cNvSpPr/>
          <p:nvPr/>
        </p:nvSpPr>
        <p:spPr>
          <a:xfrm>
            <a:off x="3090443" y="830965"/>
            <a:ext cx="814388" cy="18573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48342" y="1283448"/>
            <a:ext cx="1221747" cy="1135421"/>
          </a:xfrm>
          <a:prstGeom prst="ellipse">
            <a:avLst/>
          </a:prstGeom>
          <a:noFill/>
          <a:ln>
            <a:noFill/>
          </a:ln>
        </p:spPr>
      </p:pic>
      <p:sp>
        <p:nvSpPr>
          <p:cNvPr id="76" name="Google Shape;76;p4"/>
          <p:cNvSpPr txBox="1"/>
          <p:nvPr/>
        </p:nvSpPr>
        <p:spPr>
          <a:xfrm>
            <a:off x="7011994" y="1705379"/>
            <a:ext cx="1116660" cy="3394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Testlab - Austria</a:t>
            </a:r>
            <a:endParaRPr/>
          </a:p>
        </p:txBody>
      </p:sp>
      <p:pic>
        <p:nvPicPr>
          <p:cNvPr id="77" name="Google Shape;7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06907" y="2392769"/>
            <a:ext cx="1221747" cy="112357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03046" y="3583790"/>
            <a:ext cx="1221746" cy="1127782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4"/>
          <p:cNvSpPr txBox="1"/>
          <p:nvPr/>
        </p:nvSpPr>
        <p:spPr>
          <a:xfrm>
            <a:off x="6801046" y="4357807"/>
            <a:ext cx="1764647" cy="2249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Pilot Site II - Spain</a:t>
            </a:r>
            <a:endParaRPr/>
          </a:p>
        </p:txBody>
      </p:sp>
      <p:sp>
        <p:nvSpPr>
          <p:cNvPr id="80" name="Google Shape;80;p4"/>
          <p:cNvSpPr txBox="1"/>
          <p:nvPr/>
        </p:nvSpPr>
        <p:spPr>
          <a:xfrm>
            <a:off x="5317386" y="2877928"/>
            <a:ext cx="1483660" cy="34289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Pilot Site I - Denmark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s-ES"/>
              <a:t>Ontology</a:t>
            </a:r>
            <a:endParaRPr/>
          </a:p>
        </p:txBody>
      </p:sp>
      <p:sp>
        <p:nvSpPr>
          <p:cNvPr id="86" name="Google Shape;86;p5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75" y="554050"/>
            <a:ext cx="4068900" cy="21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6725" y="1229674"/>
            <a:ext cx="6354826" cy="310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s-ES"/>
              <a:t>Thing Description</a:t>
            </a:r>
            <a:endParaRPr/>
          </a:p>
        </p:txBody>
      </p:sp>
      <p:sp>
        <p:nvSpPr>
          <p:cNvPr id="94" name="Google Shape;94;p6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388058" y="289251"/>
            <a:ext cx="8367900" cy="4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</a:rPr>
              <a:t>{</a:t>
            </a:r>
            <a:br>
              <a:rPr lang="es-ES" sz="1100">
                <a:solidFill>
                  <a:schemeClr val="dk1"/>
                </a:solidFill>
              </a:rPr>
            </a:br>
            <a:r>
              <a:rPr lang="es-ES" sz="1100">
                <a:solidFill>
                  <a:schemeClr val="dk1"/>
                </a:solidFill>
              </a:rPr>
              <a:t>  "</a:t>
            </a:r>
            <a:r>
              <a:rPr lang="es-ES" sz="1100">
                <a:solidFill>
                  <a:schemeClr val="accent1"/>
                </a:solidFill>
              </a:rPr>
              <a:t>@context</a:t>
            </a:r>
            <a:r>
              <a:rPr lang="es-ES" sz="1100">
                <a:solidFill>
                  <a:schemeClr val="dk1"/>
                </a:solidFill>
              </a:rPr>
              <a:t>": [</a:t>
            </a:r>
            <a:br>
              <a:rPr lang="es-ES" sz="1100">
                <a:solidFill>
                  <a:schemeClr val="dk1"/>
                </a:solidFill>
              </a:rPr>
            </a:br>
            <a:r>
              <a:rPr lang="es-ES" sz="1100">
                <a:solidFill>
                  <a:schemeClr val="dk1"/>
                </a:solidFill>
              </a:rPr>
              <a:t>    "</a:t>
            </a:r>
            <a:r>
              <a:rPr lang="es-ES" sz="1100">
                <a:solidFill>
                  <a:schemeClr val="accent6"/>
                </a:solidFill>
              </a:rPr>
              <a:t>https://www.w3.org/2019/wot/td/v1</a:t>
            </a:r>
            <a:r>
              <a:rPr lang="es-ES" sz="1100">
                <a:solidFill>
                  <a:schemeClr val="dk1"/>
                </a:solidFill>
              </a:rPr>
              <a:t>",</a:t>
            </a:r>
            <a:br>
              <a:rPr lang="es-ES" sz="1100">
                <a:solidFill>
                  <a:schemeClr val="dk1"/>
                </a:solidFill>
              </a:rPr>
            </a:br>
            <a:r>
              <a:rPr lang="es-ES" sz="1100">
                <a:solidFill>
                  <a:schemeClr val="dk1"/>
                </a:solidFill>
              </a:rPr>
              <a:t>    {</a:t>
            </a:r>
            <a:br>
              <a:rPr lang="es-ES" sz="1100">
                <a:solidFill>
                  <a:schemeClr val="dk1"/>
                </a:solidFill>
              </a:rPr>
            </a:br>
            <a:r>
              <a:rPr lang="es-ES" sz="1100">
                <a:solidFill>
                  <a:schemeClr val="dk1"/>
                </a:solidFill>
              </a:rPr>
              <a:t>      "</a:t>
            </a:r>
            <a:r>
              <a:rPr lang="es-ES" sz="1100">
                <a:solidFill>
                  <a:schemeClr val="accent1"/>
                </a:solidFill>
              </a:rPr>
              <a:t>element</a:t>
            </a:r>
            <a:r>
              <a:rPr lang="es-ES" sz="1100">
                <a:solidFill>
                  <a:schemeClr val="dk1"/>
                </a:solidFill>
              </a:rPr>
              <a:t>": "</a:t>
            </a:r>
            <a:r>
              <a:rPr lang="es-ES" sz="1100">
                <a:solidFill>
                  <a:schemeClr val="accent6"/>
                </a:solidFill>
              </a:rPr>
              <a:t>https://data.cogito.iot.linkeddata.es/resources/element/</a:t>
            </a:r>
            <a:r>
              <a:rPr lang="es-ES" sz="1100">
                <a:solidFill>
                  <a:schemeClr val="dk1"/>
                </a:solidFill>
              </a:rPr>
              <a:t>",</a:t>
            </a:r>
            <a:br>
              <a:rPr lang="es-ES" sz="1100">
                <a:solidFill>
                  <a:schemeClr val="dk1"/>
                </a:solidFill>
              </a:rPr>
            </a:br>
            <a:r>
              <a:rPr lang="es-ES" sz="1100">
                <a:solidFill>
                  <a:schemeClr val="dk1"/>
                </a:solidFill>
              </a:rPr>
              <a:t>      "</a:t>
            </a:r>
            <a:r>
              <a:rPr lang="es-ES" sz="1100">
                <a:solidFill>
                  <a:schemeClr val="accent1"/>
                </a:solidFill>
              </a:rPr>
              <a:t>sdt</a:t>
            </a:r>
            <a:r>
              <a:rPr lang="es-ES" sz="1100">
                <a:solidFill>
                  <a:schemeClr val="dk1"/>
                </a:solidFill>
              </a:rPr>
              <a:t>": "</a:t>
            </a:r>
            <a:r>
              <a:rPr lang="es-ES" sz="1100">
                <a:solidFill>
                  <a:schemeClr val="accent6"/>
                </a:solidFill>
              </a:rPr>
              <a:t>https://data.cogito.iot.linkeddata.es/resources/sdt/</a:t>
            </a:r>
            <a:r>
              <a:rPr lang="es-ES" sz="1100">
                <a:solidFill>
                  <a:schemeClr val="dk1"/>
                </a:solidFill>
              </a:rPr>
              <a:t>",</a:t>
            </a:r>
            <a:br>
              <a:rPr lang="es-ES" sz="1100">
                <a:solidFill>
                  <a:schemeClr val="dk1"/>
                </a:solidFill>
              </a:rPr>
            </a:br>
            <a:r>
              <a:rPr lang="es-ES" sz="1100">
                <a:solidFill>
                  <a:schemeClr val="dk1"/>
                </a:solidFill>
              </a:rPr>
              <a:t>      "</a:t>
            </a:r>
            <a:r>
              <a:rPr lang="es-ES" sz="1100">
                <a:solidFill>
                  <a:schemeClr val="accent1"/>
                </a:solidFill>
              </a:rPr>
              <a:t>dt_pe</a:t>
            </a:r>
            <a:r>
              <a:rPr lang="es-ES" sz="1100">
                <a:solidFill>
                  <a:schemeClr val="dk1"/>
                </a:solidFill>
              </a:rPr>
              <a:t>": "</a:t>
            </a:r>
            <a:r>
              <a:rPr lang="es-ES" sz="1100">
                <a:solidFill>
                  <a:schemeClr val="accent6"/>
                </a:solidFill>
              </a:rPr>
              <a:t>https://data.cogito.iot.linkeddata.es/resources/pe/</a:t>
            </a:r>
            <a:r>
              <a:rPr lang="es-ES" sz="1100">
                <a:solidFill>
                  <a:schemeClr val="dk1"/>
                </a:solidFill>
              </a:rPr>
              <a:t>",</a:t>
            </a:r>
            <a:br>
              <a:rPr lang="es-ES" sz="1100">
                <a:solidFill>
                  <a:schemeClr val="dk1"/>
                </a:solidFill>
              </a:rPr>
            </a:br>
            <a:r>
              <a:rPr lang="es-ES" sz="1100">
                <a:solidFill>
                  <a:schemeClr val="dk1"/>
                </a:solidFill>
              </a:rPr>
              <a:t>      "</a:t>
            </a:r>
            <a:r>
              <a:rPr lang="es-ES" sz="1100">
                <a:solidFill>
                  <a:schemeClr val="accent1"/>
                </a:solidFill>
              </a:rPr>
              <a:t>dt_ve</a:t>
            </a:r>
            <a:r>
              <a:rPr lang="es-ES" sz="1100">
                <a:solidFill>
                  <a:schemeClr val="dk1"/>
                </a:solidFill>
              </a:rPr>
              <a:t>": "</a:t>
            </a:r>
            <a:r>
              <a:rPr lang="es-ES" sz="1100">
                <a:solidFill>
                  <a:schemeClr val="accent6"/>
                </a:solidFill>
              </a:rPr>
              <a:t>https://data.cogito.iot.linkeddata.es/resources/ve/</a:t>
            </a:r>
            <a:r>
              <a:rPr lang="es-ES" sz="1100">
                <a:solidFill>
                  <a:schemeClr val="dk1"/>
                </a:solidFill>
              </a:rPr>
              <a:t>",</a:t>
            </a:r>
            <a:br>
              <a:rPr lang="es-ES" sz="1100">
                <a:solidFill>
                  <a:schemeClr val="dk1"/>
                </a:solidFill>
              </a:rPr>
            </a:br>
            <a:r>
              <a:rPr lang="es-ES" sz="1100">
                <a:solidFill>
                  <a:schemeClr val="dk1"/>
                </a:solidFill>
              </a:rPr>
              <a:t>      "</a:t>
            </a:r>
            <a:r>
              <a:rPr lang="es-ES" sz="1100">
                <a:solidFill>
                  <a:schemeClr val="accent1"/>
                </a:solidFill>
              </a:rPr>
              <a:t>dt_dd</a:t>
            </a:r>
            <a:r>
              <a:rPr lang="es-ES" sz="1100">
                <a:solidFill>
                  <a:schemeClr val="dk1"/>
                </a:solidFill>
              </a:rPr>
              <a:t>": "</a:t>
            </a:r>
            <a:r>
              <a:rPr lang="es-ES" sz="1100">
                <a:solidFill>
                  <a:schemeClr val="accent6"/>
                </a:solidFill>
              </a:rPr>
              <a:t>https://data.cogito.iot.linkeddata.es/resources/dd/</a:t>
            </a:r>
            <a:r>
              <a:rPr lang="es-ES" sz="1100">
                <a:solidFill>
                  <a:schemeClr val="dk1"/>
                </a:solidFill>
              </a:rPr>
              <a:t>",</a:t>
            </a:r>
            <a:br>
              <a:rPr lang="es-ES" sz="1100">
                <a:solidFill>
                  <a:schemeClr val="dk1"/>
                </a:solidFill>
              </a:rPr>
            </a:br>
            <a:r>
              <a:rPr lang="es-ES" sz="1100">
                <a:solidFill>
                  <a:schemeClr val="dk1"/>
                </a:solidFill>
              </a:rPr>
              <a:t>      "</a:t>
            </a:r>
            <a:r>
              <a:rPr lang="es-ES" sz="1100">
                <a:solidFill>
                  <a:schemeClr val="accent1"/>
                </a:solidFill>
              </a:rPr>
              <a:t>dt_cn</a:t>
            </a:r>
            <a:r>
              <a:rPr lang="es-ES" sz="1100">
                <a:solidFill>
                  <a:schemeClr val="dk1"/>
                </a:solidFill>
              </a:rPr>
              <a:t>": "</a:t>
            </a:r>
            <a:r>
              <a:rPr lang="es-ES" sz="1100">
                <a:solidFill>
                  <a:schemeClr val="accent6"/>
                </a:solidFill>
              </a:rPr>
              <a:t>https://data.cogito.iot.linkeddata.es/resources/cn/</a:t>
            </a:r>
            <a:r>
              <a:rPr lang="es-ES" sz="1100">
                <a:solidFill>
                  <a:schemeClr val="dk1"/>
                </a:solidFill>
              </a:rPr>
              <a:t>"</a:t>
            </a:r>
            <a:br>
              <a:rPr lang="es-ES" sz="1100">
                <a:solidFill>
                  <a:schemeClr val="dk1"/>
                </a:solidFill>
              </a:rPr>
            </a:br>
            <a:r>
              <a:rPr lang="es-ES" sz="1100">
                <a:solidFill>
                  <a:schemeClr val="dk1"/>
                </a:solidFill>
              </a:rPr>
              <a:t>    },</a:t>
            </a:r>
            <a:br>
              <a:rPr lang="es-ES" sz="1100">
                <a:solidFill>
                  <a:schemeClr val="dk1"/>
                </a:solidFill>
              </a:rPr>
            </a:br>
            <a:r>
              <a:rPr lang="es-ES" sz="1100">
                <a:solidFill>
                  <a:schemeClr val="dk1"/>
                </a:solidFill>
              </a:rPr>
              <a:t>    "</a:t>
            </a:r>
            <a:r>
              <a:rPr lang="es-ES" sz="1100">
                <a:solidFill>
                  <a:schemeClr val="accent6"/>
                </a:solidFill>
              </a:rPr>
              <a:t>https://raw.githubusercontent.com/Salva5297/SemanticDT_TD/main/context/dt.td.context.jsonld</a:t>
            </a:r>
            <a:r>
              <a:rPr lang="es-ES" sz="1100">
                <a:solidFill>
                  <a:schemeClr val="dk1"/>
                </a:solidFill>
              </a:rPr>
              <a:t>",</a:t>
            </a:r>
            <a:br>
              <a:rPr lang="es-ES" sz="1100">
                <a:solidFill>
                  <a:schemeClr val="dk1"/>
                </a:solidFill>
              </a:rPr>
            </a:br>
            <a:r>
              <a:rPr lang="es-ES" sz="1100">
                <a:solidFill>
                  <a:schemeClr val="dk1"/>
                </a:solidFill>
              </a:rPr>
              <a:t>    "</a:t>
            </a:r>
            <a:r>
              <a:rPr lang="es-ES" sz="1100">
                <a:solidFill>
                  <a:schemeClr val="accent6"/>
                </a:solidFill>
              </a:rPr>
              <a:t>https://w3c.github.io/wot-discovery/context/discovery-core.jsonld</a:t>
            </a:r>
            <a:r>
              <a:rPr lang="es-ES" sz="1100">
                <a:solidFill>
                  <a:schemeClr val="dk1"/>
                </a:solidFill>
              </a:rPr>
              <a:t>"</a:t>
            </a:r>
            <a:br>
              <a:rPr lang="es-ES" sz="1100">
                <a:solidFill>
                  <a:schemeClr val="dk1"/>
                </a:solidFill>
              </a:rPr>
            </a:br>
            <a:r>
              <a:rPr lang="es-ES" sz="1100">
                <a:solidFill>
                  <a:schemeClr val="dk1"/>
                </a:solidFill>
              </a:rPr>
              <a:t>  ],</a:t>
            </a:r>
            <a:br>
              <a:rPr lang="es-ES" sz="1100">
                <a:solidFill>
                  <a:schemeClr val="dk1"/>
                </a:solidFill>
              </a:rPr>
            </a:br>
            <a:r>
              <a:rPr lang="es-ES" sz="1100">
                <a:solidFill>
                  <a:schemeClr val="dk1"/>
                </a:solidFill>
              </a:rPr>
              <a:t>  "</a:t>
            </a:r>
            <a:r>
              <a:rPr lang="es-ES" sz="1100">
                <a:solidFill>
                  <a:schemeClr val="accent1"/>
                </a:solidFill>
              </a:rPr>
              <a:t>securityDefinitions</a:t>
            </a:r>
            <a:r>
              <a:rPr lang="es-ES" sz="1100">
                <a:solidFill>
                  <a:schemeClr val="dk1"/>
                </a:solidFill>
              </a:rPr>
              <a:t>": {</a:t>
            </a:r>
            <a:br>
              <a:rPr lang="es-ES" sz="1100">
                <a:solidFill>
                  <a:schemeClr val="dk1"/>
                </a:solidFill>
              </a:rPr>
            </a:br>
            <a:r>
              <a:rPr lang="es-ES" sz="1100">
                <a:solidFill>
                  <a:schemeClr val="dk1"/>
                </a:solidFill>
              </a:rPr>
              <a:t>    "</a:t>
            </a:r>
            <a:r>
              <a:rPr lang="es-ES" sz="1100">
                <a:solidFill>
                  <a:schemeClr val="accent1"/>
                </a:solidFill>
              </a:rPr>
              <a:t>nosec_sc</a:t>
            </a:r>
            <a:r>
              <a:rPr lang="es-ES" sz="1100">
                <a:solidFill>
                  <a:schemeClr val="dk1"/>
                </a:solidFill>
              </a:rPr>
              <a:t>": {</a:t>
            </a:r>
            <a:br>
              <a:rPr lang="es-ES" sz="1100">
                <a:solidFill>
                  <a:schemeClr val="dk1"/>
                </a:solidFill>
              </a:rPr>
            </a:br>
            <a:r>
              <a:rPr lang="es-ES" sz="1100">
                <a:solidFill>
                  <a:schemeClr val="dk1"/>
                </a:solidFill>
              </a:rPr>
              <a:t>      "</a:t>
            </a:r>
            <a:r>
              <a:rPr lang="es-ES" sz="1100">
                <a:solidFill>
                  <a:schemeClr val="accent1"/>
                </a:solidFill>
              </a:rPr>
              <a:t>scheme</a:t>
            </a:r>
            <a:r>
              <a:rPr lang="es-ES" sz="1100">
                <a:solidFill>
                  <a:schemeClr val="dk1"/>
                </a:solidFill>
              </a:rPr>
              <a:t>": "</a:t>
            </a:r>
            <a:r>
              <a:rPr lang="es-ES" sz="1100">
                <a:solidFill>
                  <a:schemeClr val="accent6"/>
                </a:solidFill>
              </a:rPr>
              <a:t>nosec</a:t>
            </a:r>
            <a:r>
              <a:rPr lang="es-ES" sz="1100">
                <a:solidFill>
                  <a:schemeClr val="dk1"/>
                </a:solidFill>
              </a:rPr>
              <a:t>"</a:t>
            </a:r>
            <a:br>
              <a:rPr lang="es-ES" sz="1100">
                <a:solidFill>
                  <a:schemeClr val="dk1"/>
                </a:solidFill>
              </a:rPr>
            </a:br>
            <a:r>
              <a:rPr lang="es-ES" sz="1100">
                <a:solidFill>
                  <a:schemeClr val="dk1"/>
                </a:solidFill>
              </a:rPr>
              <a:t>    }</a:t>
            </a:r>
            <a:br>
              <a:rPr lang="es-ES" sz="1100">
                <a:solidFill>
                  <a:schemeClr val="dk1"/>
                </a:solidFill>
              </a:rPr>
            </a:br>
            <a:r>
              <a:rPr lang="es-ES" sz="1100">
                <a:solidFill>
                  <a:schemeClr val="dk1"/>
                </a:solidFill>
              </a:rPr>
              <a:t>  },</a:t>
            </a:r>
            <a:br>
              <a:rPr lang="es-ES" sz="1100">
                <a:solidFill>
                  <a:schemeClr val="dk1"/>
                </a:solidFill>
              </a:rPr>
            </a:br>
            <a:r>
              <a:rPr lang="es-ES" sz="1100">
                <a:solidFill>
                  <a:schemeClr val="dk1"/>
                </a:solidFill>
              </a:rPr>
              <a:t>  "</a:t>
            </a:r>
            <a:r>
              <a:rPr lang="es-ES" sz="1100">
                <a:solidFill>
                  <a:schemeClr val="accent1"/>
                </a:solidFill>
              </a:rPr>
              <a:t>security</a:t>
            </a:r>
            <a:r>
              <a:rPr lang="es-ES" sz="1100">
                <a:solidFill>
                  <a:schemeClr val="dk1"/>
                </a:solidFill>
              </a:rPr>
              <a:t>": [</a:t>
            </a:r>
            <a:br>
              <a:rPr lang="es-ES" sz="1100">
                <a:solidFill>
                  <a:schemeClr val="dk1"/>
                </a:solidFill>
              </a:rPr>
            </a:br>
            <a:r>
              <a:rPr lang="es-ES" sz="1100">
                <a:solidFill>
                  <a:schemeClr val="dk1"/>
                </a:solidFill>
              </a:rPr>
              <a:t>    "</a:t>
            </a:r>
            <a:r>
              <a:rPr lang="es-ES" sz="1100">
                <a:solidFill>
                  <a:schemeClr val="accent6"/>
                </a:solidFill>
              </a:rPr>
              <a:t>nosec_sc</a:t>
            </a:r>
            <a:r>
              <a:rPr lang="es-ES" sz="1100">
                <a:solidFill>
                  <a:schemeClr val="dk1"/>
                </a:solidFill>
              </a:rPr>
              <a:t>"</a:t>
            </a:r>
            <a:br>
              <a:rPr lang="es-ES" sz="1100">
                <a:solidFill>
                  <a:schemeClr val="dk1"/>
                </a:solidFill>
              </a:rPr>
            </a:br>
            <a:r>
              <a:rPr lang="es-ES" sz="1100">
                <a:solidFill>
                  <a:schemeClr val="dk1"/>
                </a:solidFill>
              </a:rPr>
              <a:t>  ],</a:t>
            </a:r>
            <a:br>
              <a:rPr lang="es-ES" sz="1100">
                <a:solidFill>
                  <a:schemeClr val="dk1"/>
                </a:solidFill>
              </a:rPr>
            </a:br>
            <a:r>
              <a:rPr lang="es-ES" sz="1100">
                <a:solidFill>
                  <a:schemeClr val="dk1"/>
                </a:solidFill>
              </a:rPr>
              <a:t>  "</a:t>
            </a:r>
            <a:r>
              <a:rPr lang="es-ES" sz="1100">
                <a:solidFill>
                  <a:schemeClr val="accent1"/>
                </a:solidFill>
              </a:rPr>
              <a:t>id</a:t>
            </a:r>
            <a:r>
              <a:rPr lang="es-ES" sz="1100">
                <a:solidFill>
                  <a:schemeClr val="dk1"/>
                </a:solidFill>
              </a:rPr>
              <a:t>": "</a:t>
            </a:r>
            <a:r>
              <a:rPr lang="es-ES" sz="1100">
                <a:solidFill>
                  <a:schemeClr val="accent6"/>
                </a:solidFill>
              </a:rPr>
              <a:t>sdt:01U2Ox69TF78CjGAzXHALN</a:t>
            </a:r>
            <a:r>
              <a:rPr lang="es-ES" sz="1100">
                <a:solidFill>
                  <a:schemeClr val="dk1"/>
                </a:solidFill>
              </a:rPr>
              <a:t>",</a:t>
            </a:r>
            <a:br>
              <a:rPr lang="es-ES" sz="1100">
                <a:solidFill>
                  <a:schemeClr val="dk1"/>
                </a:solidFill>
              </a:rPr>
            </a:br>
            <a:r>
              <a:rPr lang="es-ES" sz="1100">
                <a:solidFill>
                  <a:schemeClr val="dk1"/>
                </a:solidFill>
              </a:rPr>
              <a:t>  "</a:t>
            </a:r>
            <a:r>
              <a:rPr lang="es-ES" sz="1100">
                <a:solidFill>
                  <a:schemeClr val="accent1"/>
                </a:solidFill>
              </a:rPr>
              <a:t>type</a:t>
            </a:r>
            <a:r>
              <a:rPr lang="es-ES" sz="1100">
                <a:solidFill>
                  <a:schemeClr val="dk1"/>
                </a:solidFill>
              </a:rPr>
              <a:t>": "</a:t>
            </a:r>
            <a:r>
              <a:rPr lang="es-ES" sz="1100">
                <a:solidFill>
                  <a:schemeClr val="accent6"/>
                </a:solidFill>
              </a:rPr>
              <a:t>Semantic_Digital_Twin_Instance</a:t>
            </a:r>
            <a:r>
              <a:rPr lang="es-ES" sz="1100">
                <a:solidFill>
                  <a:schemeClr val="dk1"/>
                </a:solidFill>
              </a:rPr>
              <a:t>",</a:t>
            </a:r>
            <a:br>
              <a:rPr lang="es-ES" sz="1100">
                <a:solidFill>
                  <a:schemeClr val="dk1"/>
                </a:solidFill>
              </a:rPr>
            </a:br>
            <a:r>
              <a:rPr lang="es-ES" sz="1100">
                <a:solidFill>
                  <a:schemeClr val="dk1"/>
                </a:solidFill>
              </a:rPr>
              <a:t>  "</a:t>
            </a:r>
            <a:r>
              <a:rPr lang="es-ES" sz="1100">
                <a:solidFill>
                  <a:schemeClr val="accent1"/>
                </a:solidFill>
              </a:rPr>
              <a:t>title</a:t>
            </a:r>
            <a:r>
              <a:rPr lang="es-ES" sz="1100">
                <a:solidFill>
                  <a:schemeClr val="dk1"/>
                </a:solidFill>
              </a:rPr>
              <a:t>": "</a:t>
            </a:r>
            <a:r>
              <a:rPr lang="es-ES" sz="1100">
                <a:solidFill>
                  <a:schemeClr val="accent6"/>
                </a:solidFill>
              </a:rPr>
              <a:t>Element 160035</a:t>
            </a:r>
            <a:r>
              <a:rPr lang="es-ES" sz="1100">
                <a:solidFill>
                  <a:schemeClr val="dk1"/>
                </a:solidFill>
              </a:rPr>
              <a:t>",</a:t>
            </a:r>
            <a:br>
              <a:rPr lang="es-ES" sz="1100">
                <a:solidFill>
                  <a:schemeClr val="dk1"/>
                </a:solidFill>
              </a:rPr>
            </a:br>
            <a:r>
              <a:rPr lang="es-ES" sz="1100">
                <a:solidFill>
                  <a:schemeClr val="dk1"/>
                </a:solidFill>
              </a:rPr>
              <a:t>  "</a:t>
            </a:r>
            <a:r>
              <a:rPr lang="es-ES" sz="1100">
                <a:solidFill>
                  <a:schemeClr val="accent1"/>
                </a:solidFill>
              </a:rPr>
              <a:t>description</a:t>
            </a:r>
            <a:r>
              <a:rPr lang="es-ES" sz="1100">
                <a:solidFill>
                  <a:schemeClr val="dk1"/>
                </a:solidFill>
              </a:rPr>
              <a:t>": "</a:t>
            </a:r>
            <a:r>
              <a:rPr lang="es-ES" sz="1100">
                <a:solidFill>
                  <a:schemeClr val="accent6"/>
                </a:solidFill>
              </a:rPr>
              <a:t>Element 160035 from project b3fe643d-f9f2-4e14-bf3c-95343d63c850</a:t>
            </a:r>
            <a:r>
              <a:rPr lang="es-ES" sz="1100">
                <a:solidFill>
                  <a:schemeClr val="dk1"/>
                </a:solidFill>
              </a:rPr>
              <a:t>",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</a:rPr>
              <a:t>…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24928f2ea_1_13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s-ES"/>
              <a:t>Ontology</a:t>
            </a:r>
            <a:endParaRPr/>
          </a:p>
        </p:txBody>
      </p:sp>
      <p:sp>
        <p:nvSpPr>
          <p:cNvPr id="101" name="Google Shape;101;g2b24928f2ea_1_13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g2b24928f2ea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6225"/>
            <a:ext cx="8839204" cy="3811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s-ES"/>
              <a:t>DT Thing Description Extension Physical Entity</a:t>
            </a:r>
            <a:endParaRPr/>
          </a:p>
        </p:txBody>
      </p:sp>
      <p:sp>
        <p:nvSpPr>
          <p:cNvPr id="108" name="Google Shape;108;p7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7"/>
          <p:cNvSpPr txBox="1"/>
          <p:nvPr/>
        </p:nvSpPr>
        <p:spPr>
          <a:xfrm>
            <a:off x="0" y="641512"/>
            <a:ext cx="91440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"</a:t>
            </a:r>
            <a:r>
              <a:rPr lang="es-ES">
                <a:solidFill>
                  <a:schemeClr val="accent1"/>
                </a:solidFill>
              </a:rPr>
              <a:t>pe</a:t>
            </a:r>
            <a:r>
              <a:rPr lang="es-ES">
                <a:solidFill>
                  <a:schemeClr val="dk1"/>
                </a:solidFill>
              </a:rPr>
              <a:t>": [</a:t>
            </a:r>
            <a:br>
              <a:rPr lang="es-ES">
                <a:solidFill>
                  <a:schemeClr val="dk1"/>
                </a:solidFill>
              </a:rPr>
            </a:br>
            <a:r>
              <a:rPr lang="es-ES">
                <a:solidFill>
                  <a:schemeClr val="dk1"/>
                </a:solidFill>
              </a:rPr>
              <a:t>    {</a:t>
            </a:r>
            <a:br>
              <a:rPr lang="es-ES">
                <a:solidFill>
                  <a:schemeClr val="dk1"/>
                </a:solidFill>
              </a:rPr>
            </a:br>
            <a:r>
              <a:rPr lang="es-ES">
                <a:solidFill>
                  <a:schemeClr val="dk1"/>
                </a:solidFill>
              </a:rPr>
              <a:t>      "</a:t>
            </a:r>
            <a:r>
              <a:rPr lang="es-ES">
                <a:solidFill>
                  <a:schemeClr val="accent1"/>
                </a:solidFill>
              </a:rPr>
              <a:t>id</a:t>
            </a:r>
            <a:r>
              <a:rPr lang="es-ES">
                <a:solidFill>
                  <a:schemeClr val="dk1"/>
                </a:solidFill>
              </a:rPr>
              <a:t>": "</a:t>
            </a:r>
            <a:r>
              <a:rPr lang="es-ES">
                <a:solidFill>
                  <a:schemeClr val="accent6"/>
                </a:solidFill>
              </a:rPr>
              <a:t>dt_pe:01U2Ox69TF78CjGAzXHALN;1</a:t>
            </a:r>
            <a:r>
              <a:rPr lang="es-ES">
                <a:solidFill>
                  <a:schemeClr val="dk1"/>
                </a:solidFill>
              </a:rPr>
              <a:t>",</a:t>
            </a:r>
            <a:br>
              <a:rPr lang="es-ES">
                <a:solidFill>
                  <a:schemeClr val="dk1"/>
                </a:solidFill>
              </a:rPr>
            </a:br>
            <a:r>
              <a:rPr lang="es-ES">
                <a:solidFill>
                  <a:schemeClr val="dk1"/>
                </a:solidFill>
              </a:rPr>
              <a:t>      "</a:t>
            </a:r>
            <a:r>
              <a:rPr lang="es-ES">
                <a:solidFill>
                  <a:schemeClr val="accent1"/>
                </a:solidFill>
              </a:rPr>
              <a:t>type</a:t>
            </a:r>
            <a:r>
              <a:rPr lang="es-ES">
                <a:solidFill>
                  <a:schemeClr val="dk1"/>
                </a:solidFill>
              </a:rPr>
              <a:t>": "</a:t>
            </a:r>
            <a:r>
              <a:rPr lang="es-ES">
                <a:solidFill>
                  <a:schemeClr val="accent6"/>
                </a:solidFill>
              </a:rPr>
              <a:t>Physical_Entity</a:t>
            </a:r>
            <a:r>
              <a:rPr lang="es-ES">
                <a:solidFill>
                  <a:schemeClr val="dk1"/>
                </a:solidFill>
              </a:rPr>
              <a:t>",</a:t>
            </a:r>
            <a:br>
              <a:rPr lang="es-ES">
                <a:solidFill>
                  <a:schemeClr val="dk1"/>
                </a:solidFill>
              </a:rPr>
            </a:br>
            <a:r>
              <a:rPr lang="es-ES">
                <a:solidFill>
                  <a:schemeClr val="dk1"/>
                </a:solidFill>
              </a:rPr>
              <a:t>      "</a:t>
            </a:r>
            <a:r>
              <a:rPr lang="es-ES">
                <a:solidFill>
                  <a:schemeClr val="accent1"/>
                </a:solidFill>
              </a:rPr>
              <a:t>title</a:t>
            </a:r>
            <a:r>
              <a:rPr lang="es-ES">
                <a:solidFill>
                  <a:schemeClr val="dk1"/>
                </a:solidFill>
              </a:rPr>
              <a:t>": "</a:t>
            </a:r>
            <a:r>
              <a:rPr lang="es-ES">
                <a:solidFill>
                  <a:schemeClr val="accent6"/>
                </a:solidFill>
              </a:rPr>
              <a:t>Element 160035</a:t>
            </a:r>
            <a:r>
              <a:rPr lang="es-ES">
                <a:solidFill>
                  <a:schemeClr val="dk1"/>
                </a:solidFill>
              </a:rPr>
              <a:t>",</a:t>
            </a:r>
            <a:br>
              <a:rPr lang="es-ES">
                <a:solidFill>
                  <a:schemeClr val="dk1"/>
                </a:solidFill>
              </a:rPr>
            </a:br>
            <a:r>
              <a:rPr lang="es-ES">
                <a:solidFill>
                  <a:schemeClr val="dk1"/>
                </a:solidFill>
              </a:rPr>
              <a:t>      "</a:t>
            </a:r>
            <a:r>
              <a:rPr lang="es-ES">
                <a:solidFill>
                  <a:schemeClr val="accent1"/>
                </a:solidFill>
              </a:rPr>
              <a:t>description</a:t>
            </a:r>
            <a:r>
              <a:rPr lang="es-ES">
                <a:solidFill>
                  <a:schemeClr val="dk1"/>
                </a:solidFill>
              </a:rPr>
              <a:t>": "</a:t>
            </a:r>
            <a:r>
              <a:rPr lang="es-ES">
                <a:solidFill>
                  <a:schemeClr val="accent6"/>
                </a:solidFill>
              </a:rPr>
              <a:t>Physical Entity Element 160035</a:t>
            </a:r>
            <a:r>
              <a:rPr lang="es-ES">
                <a:solidFill>
                  <a:schemeClr val="dk1"/>
                </a:solidFill>
              </a:rPr>
              <a:t>",</a:t>
            </a:r>
            <a:br>
              <a:rPr lang="es-ES">
                <a:solidFill>
                  <a:schemeClr val="dk1"/>
                </a:solidFill>
              </a:rPr>
            </a:br>
            <a:r>
              <a:rPr lang="es-ES">
                <a:solidFill>
                  <a:schemeClr val="dk1"/>
                </a:solidFill>
              </a:rPr>
              <a:t>      "</a:t>
            </a:r>
            <a:r>
              <a:rPr lang="es-ES">
                <a:solidFill>
                  <a:schemeClr val="accent1"/>
                </a:solidFill>
              </a:rPr>
              <a:t>components</a:t>
            </a:r>
            <a:r>
              <a:rPr lang="es-ES">
                <a:solidFill>
                  <a:schemeClr val="dk1"/>
                </a:solidFill>
              </a:rPr>
              <a:t>": [</a:t>
            </a:r>
            <a:br>
              <a:rPr lang="es-ES">
                <a:solidFill>
                  <a:schemeClr val="dk1"/>
                </a:solidFill>
              </a:rPr>
            </a:br>
            <a:r>
              <a:rPr lang="es-ES">
                <a:solidFill>
                  <a:schemeClr val="dk1"/>
                </a:solidFill>
              </a:rPr>
              <a:t>        {</a:t>
            </a:r>
            <a:br>
              <a:rPr lang="es-ES">
                <a:solidFill>
                  <a:schemeClr val="dk1"/>
                </a:solidFill>
              </a:rPr>
            </a:br>
            <a:r>
              <a:rPr lang="es-ES">
                <a:solidFill>
                  <a:schemeClr val="dk1"/>
                </a:solidFill>
              </a:rPr>
              <a:t>          "</a:t>
            </a:r>
            <a:r>
              <a:rPr lang="es-ES">
                <a:solidFill>
                  <a:schemeClr val="accent1"/>
                </a:solidFill>
              </a:rPr>
              <a:t>id</a:t>
            </a:r>
            <a:r>
              <a:rPr lang="es-ES">
                <a:solidFill>
                  <a:schemeClr val="dk1"/>
                </a:solidFill>
              </a:rPr>
              <a:t>": "</a:t>
            </a:r>
            <a:r>
              <a:rPr lang="es-ES">
                <a:solidFill>
                  <a:schemeClr val="accent6"/>
                </a:solidFill>
              </a:rPr>
              <a:t>01U2Ox69TF78CjGAzXHALN</a:t>
            </a:r>
            <a:r>
              <a:rPr lang="es-ES">
                <a:solidFill>
                  <a:schemeClr val="dk1"/>
                </a:solidFill>
              </a:rPr>
              <a:t>",</a:t>
            </a:r>
            <a:br>
              <a:rPr lang="es-ES">
                <a:solidFill>
                  <a:schemeClr val="dk1"/>
                </a:solidFill>
              </a:rPr>
            </a:br>
            <a:r>
              <a:rPr lang="es-ES">
                <a:solidFill>
                  <a:schemeClr val="dk1"/>
                </a:solidFill>
              </a:rPr>
              <a:t>          "</a:t>
            </a:r>
            <a:r>
              <a:rPr lang="es-ES">
                <a:solidFill>
                  <a:schemeClr val="accent1"/>
                </a:solidFill>
              </a:rPr>
              <a:t>type</a:t>
            </a:r>
            <a:r>
              <a:rPr lang="es-ES">
                <a:solidFill>
                  <a:schemeClr val="dk1"/>
                </a:solidFill>
              </a:rPr>
              <a:t>": "</a:t>
            </a:r>
            <a:r>
              <a:rPr lang="es-ES">
                <a:solidFill>
                  <a:schemeClr val="accent6"/>
                </a:solidFill>
              </a:rPr>
              <a:t>IfcSlab.FLOOR</a:t>
            </a:r>
            <a:r>
              <a:rPr lang="es-ES">
                <a:solidFill>
                  <a:schemeClr val="dk1"/>
                </a:solidFill>
              </a:rPr>
              <a:t>",</a:t>
            </a:r>
            <a:br>
              <a:rPr lang="es-ES">
                <a:solidFill>
                  <a:schemeClr val="dk1"/>
                </a:solidFill>
              </a:rPr>
            </a:br>
            <a:r>
              <a:rPr lang="es-ES">
                <a:solidFill>
                  <a:schemeClr val="dk1"/>
                </a:solidFill>
              </a:rPr>
              <a:t>          "</a:t>
            </a:r>
            <a:r>
              <a:rPr lang="es-ES">
                <a:solidFill>
                  <a:schemeClr val="accent1"/>
                </a:solidFill>
              </a:rPr>
              <a:t>title</a:t>
            </a:r>
            <a:r>
              <a:rPr lang="es-ES">
                <a:solidFill>
                  <a:schemeClr val="dk1"/>
                </a:solidFill>
              </a:rPr>
              <a:t>": "</a:t>
            </a:r>
            <a:r>
              <a:rPr lang="es-ES">
                <a:solidFill>
                  <a:schemeClr val="accent6"/>
                </a:solidFill>
              </a:rPr>
              <a:t>M_Pile-Steel Pipe:400mm Diameter:147737</a:t>
            </a:r>
            <a:r>
              <a:rPr lang="es-ES">
                <a:solidFill>
                  <a:schemeClr val="dk1"/>
                </a:solidFill>
              </a:rPr>
              <a:t>",</a:t>
            </a:r>
            <a:br>
              <a:rPr lang="es-ES">
                <a:solidFill>
                  <a:schemeClr val="dk1"/>
                </a:solidFill>
              </a:rPr>
            </a:br>
            <a:r>
              <a:rPr lang="es-ES">
                <a:solidFill>
                  <a:schemeClr val="dk1"/>
                </a:solidFill>
              </a:rPr>
              <a:t>          "</a:t>
            </a:r>
            <a:r>
              <a:rPr lang="es-ES">
                <a:solidFill>
                  <a:schemeClr val="accent1"/>
                </a:solidFill>
              </a:rPr>
              <a:t>description</a:t>
            </a:r>
            <a:r>
              <a:rPr lang="es-ES">
                <a:solidFill>
                  <a:schemeClr val="dk1"/>
                </a:solidFill>
              </a:rPr>
              <a:t>": "</a:t>
            </a:r>
            <a:r>
              <a:rPr lang="es-ES">
                <a:solidFill>
                  <a:schemeClr val="accent6"/>
                </a:solidFill>
              </a:rPr>
              <a:t>A slab is a component of the construction that normally encloses a space vertically. The slab may provide the lower support (floor) or upper construction (roof slab) in any space in a building.</a:t>
            </a:r>
            <a:r>
              <a:rPr lang="es-ES">
                <a:solidFill>
                  <a:schemeClr val="dk1"/>
                </a:solidFill>
              </a:rPr>
              <a:t>",</a:t>
            </a:r>
            <a:br>
              <a:rPr lang="es-ES">
                <a:solidFill>
                  <a:schemeClr val="dk1"/>
                </a:solidFill>
              </a:rPr>
            </a:br>
            <a:r>
              <a:rPr lang="es-ES">
                <a:solidFill>
                  <a:schemeClr val="dk1"/>
                </a:solidFill>
              </a:rPr>
              <a:t>          "</a:t>
            </a:r>
            <a:r>
              <a:rPr lang="es-ES">
                <a:solidFill>
                  <a:schemeClr val="accent1"/>
                </a:solidFill>
              </a:rPr>
              <a:t>href</a:t>
            </a:r>
            <a:r>
              <a:rPr lang="es-ES">
                <a:solidFill>
                  <a:schemeClr val="dk1"/>
                </a:solidFill>
              </a:rPr>
              <a:t>": "</a:t>
            </a:r>
            <a:r>
              <a:rPr lang="es-ES">
                <a:solidFill>
                  <a:schemeClr val="accent6"/>
                </a:solidFill>
              </a:rPr>
              <a:t>element:160035</a:t>
            </a:r>
            <a:r>
              <a:rPr lang="es-ES">
                <a:solidFill>
                  <a:schemeClr val="dk1"/>
                </a:solidFill>
              </a:rPr>
              <a:t>"</a:t>
            </a:r>
            <a:br>
              <a:rPr lang="es-ES">
                <a:solidFill>
                  <a:schemeClr val="dk1"/>
                </a:solidFill>
              </a:rPr>
            </a:br>
            <a:r>
              <a:rPr lang="es-ES">
                <a:solidFill>
                  <a:schemeClr val="dk1"/>
                </a:solidFill>
              </a:rPr>
              <a:t>        }</a:t>
            </a:r>
            <a:br>
              <a:rPr lang="es-ES">
                <a:solidFill>
                  <a:schemeClr val="dk1"/>
                </a:solidFill>
              </a:rPr>
            </a:br>
            <a:r>
              <a:rPr lang="es-ES">
                <a:solidFill>
                  <a:schemeClr val="dk1"/>
                </a:solidFill>
              </a:rPr>
              <a:t>      ]</a:t>
            </a:r>
            <a:br>
              <a:rPr lang="es-ES">
                <a:solidFill>
                  <a:schemeClr val="dk1"/>
                </a:solidFill>
              </a:rPr>
            </a:br>
            <a:r>
              <a:rPr lang="es-ES">
                <a:solidFill>
                  <a:schemeClr val="dk1"/>
                </a:solidFill>
              </a:rPr>
              <a:t>    }</a:t>
            </a:r>
            <a:br>
              <a:rPr lang="es-ES">
                <a:solidFill>
                  <a:schemeClr val="dk1"/>
                </a:solidFill>
              </a:rPr>
            </a:br>
            <a:r>
              <a:rPr lang="es-ES">
                <a:solidFill>
                  <a:schemeClr val="dk1"/>
                </a:solidFill>
              </a:rPr>
              <a:t>  ],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b24928f2ea_1_22"/>
          <p:cNvSpPr txBox="1"/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s-ES"/>
              <a:t>Ontology</a:t>
            </a:r>
            <a:endParaRPr/>
          </a:p>
        </p:txBody>
      </p:sp>
      <p:sp>
        <p:nvSpPr>
          <p:cNvPr id="115" name="Google Shape;115;g2b24928f2ea_1_22"/>
          <p:cNvSpPr txBox="1"/>
          <p:nvPr>
            <p:ph idx="12" type="sldNum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g2b24928f2ea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6225"/>
            <a:ext cx="8839204" cy="3811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plate_Project">
  <a:themeElements>
    <a:clrScheme name="Template_Projec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plate_Project">
  <a:themeElements>
    <a:clrScheme name="Template_Projec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